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50" r:id="rId2"/>
    <p:sldId id="351" r:id="rId3"/>
    <p:sldId id="352" r:id="rId4"/>
    <p:sldId id="363" r:id="rId5"/>
    <p:sldId id="364" r:id="rId6"/>
    <p:sldId id="353" r:id="rId7"/>
    <p:sldId id="362" r:id="rId8"/>
    <p:sldId id="442" r:id="rId9"/>
    <p:sldId id="354" r:id="rId10"/>
    <p:sldId id="355" r:id="rId11"/>
    <p:sldId id="356" r:id="rId12"/>
    <p:sldId id="357" r:id="rId13"/>
    <p:sldId id="443" r:id="rId14"/>
    <p:sldId id="358" r:id="rId15"/>
    <p:sldId id="444" r:id="rId16"/>
    <p:sldId id="359" r:id="rId17"/>
    <p:sldId id="440" r:id="rId18"/>
    <p:sldId id="441" r:id="rId19"/>
    <p:sldId id="439" r:id="rId20"/>
    <p:sldId id="360" r:id="rId21"/>
    <p:sldId id="36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60"/>
  </p:normalViewPr>
  <p:slideViewPr>
    <p:cSldViewPr snapToGrid="0">
      <p:cViewPr varScale="1">
        <p:scale>
          <a:sx n="113" d="100"/>
          <a:sy n="113" d="100"/>
        </p:scale>
        <p:origin x="16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3F6F71-7EA9-45EC-BCC3-36573614AD2E}"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2800742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3F6F71-7EA9-45EC-BCC3-36573614AD2E}"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2592122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3F6F71-7EA9-45EC-BCC3-36573614AD2E}"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2076487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3F6F71-7EA9-45EC-BCC3-36573614AD2E}"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3343860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3F6F71-7EA9-45EC-BCC3-36573614AD2E}"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2988281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3F6F71-7EA9-45EC-BCC3-36573614AD2E}"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96202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3F6F71-7EA9-45EC-BCC3-36573614AD2E}" type="datetimeFigureOut">
              <a:rPr lang="en-IN" smtClean="0"/>
              <a:t>20-01-2025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1826588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3F6F71-7EA9-45EC-BCC3-36573614AD2E}" type="datetimeFigureOut">
              <a:rPr lang="en-IN" smtClean="0"/>
              <a:t>20-01-2025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2447272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3F6F71-7EA9-45EC-BCC3-36573614AD2E}" type="datetimeFigureOut">
              <a:rPr lang="en-IN" smtClean="0"/>
              <a:t>20-01-2025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2236203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3F6F71-7EA9-45EC-BCC3-36573614AD2E}"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2135373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3F6F71-7EA9-45EC-BCC3-36573614AD2E}"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D1573F-6228-4129-A000-654EC3BB27E2}" type="slidenum">
              <a:rPr lang="en-IN" smtClean="0"/>
              <a:t>‹#›</a:t>
            </a:fld>
            <a:endParaRPr lang="en-IN"/>
          </a:p>
        </p:txBody>
      </p:sp>
    </p:spTree>
    <p:extLst>
      <p:ext uri="{BB962C8B-B14F-4D97-AF65-F5344CB8AC3E}">
        <p14:creationId xmlns:p14="http://schemas.microsoft.com/office/powerpoint/2010/main" val="365447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F6F71-7EA9-45EC-BCC3-36573614AD2E}" type="datetimeFigureOut">
              <a:rPr lang="en-IN" smtClean="0"/>
              <a:t>20-01-2025</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1573F-6228-4129-A000-654EC3BB27E2}" type="slidenum">
              <a:rPr lang="en-IN" smtClean="0"/>
              <a:t>‹#›</a:t>
            </a:fld>
            <a:endParaRPr lang="en-IN"/>
          </a:p>
        </p:txBody>
      </p:sp>
    </p:spTree>
    <p:extLst>
      <p:ext uri="{BB962C8B-B14F-4D97-AF65-F5344CB8AC3E}">
        <p14:creationId xmlns:p14="http://schemas.microsoft.com/office/powerpoint/2010/main" val="867804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098D6C-2F7D-480F-B800-DCA6590942D2}"/>
              </a:ext>
            </a:extLst>
          </p:cNvPr>
          <p:cNvSpPr txBox="1"/>
          <p:nvPr/>
        </p:nvSpPr>
        <p:spPr>
          <a:xfrm>
            <a:off x="3842858" y="3621592"/>
            <a:ext cx="1503232" cy="507831"/>
          </a:xfrm>
          <a:prstGeom prst="rect">
            <a:avLst/>
          </a:prstGeom>
          <a:noFill/>
        </p:spPr>
        <p:txBody>
          <a:bodyPr wrap="none" rtlCol="0">
            <a:spAutoFit/>
          </a:bodyPr>
          <a:lstStyle/>
          <a:p>
            <a:r>
              <a:rPr lang="en-US" sz="2700" b="1" dirty="0"/>
              <a:t>Lecture 5</a:t>
            </a:r>
            <a:endParaRPr lang="en-IN" sz="2700" b="1" dirty="0"/>
          </a:p>
        </p:txBody>
      </p:sp>
      <p:sp>
        <p:nvSpPr>
          <p:cNvPr id="5" name="TextBox 4">
            <a:extLst>
              <a:ext uri="{FF2B5EF4-FFF2-40B4-BE49-F238E27FC236}">
                <a16:creationId xmlns:a16="http://schemas.microsoft.com/office/drawing/2014/main" id="{709F0ED3-806B-4C01-B6FC-EC14A5A87DED}"/>
              </a:ext>
            </a:extLst>
          </p:cNvPr>
          <p:cNvSpPr txBox="1"/>
          <p:nvPr/>
        </p:nvSpPr>
        <p:spPr>
          <a:xfrm>
            <a:off x="1534500" y="4118618"/>
            <a:ext cx="6075000" cy="461665"/>
          </a:xfrm>
          <a:prstGeom prst="rect">
            <a:avLst/>
          </a:prstGeom>
          <a:noFill/>
        </p:spPr>
        <p:txBody>
          <a:bodyPr wrap="square">
            <a:spAutoFit/>
          </a:bodyPr>
          <a:lstStyle/>
          <a:p>
            <a:pPr algn="ctr"/>
            <a:r>
              <a:rPr lang="en-US" sz="2400" b="1" dirty="0"/>
              <a:t>Emergency Response Strategy for Plants</a:t>
            </a:r>
          </a:p>
        </p:txBody>
      </p:sp>
      <p:sp>
        <p:nvSpPr>
          <p:cNvPr id="13" name="Date Placeholder 12">
            <a:extLst>
              <a:ext uri="{FF2B5EF4-FFF2-40B4-BE49-F238E27FC236}">
                <a16:creationId xmlns:a16="http://schemas.microsoft.com/office/drawing/2014/main" id="{70DC8B1A-53ED-4C4C-9229-A117AFB15B64}"/>
              </a:ext>
            </a:extLst>
          </p:cNvPr>
          <p:cNvSpPr>
            <a:spLocks noGrp="1"/>
          </p:cNvSpPr>
          <p:nvPr>
            <p:ph type="dt" sz="half" idx="10"/>
          </p:nvPr>
        </p:nvSpPr>
        <p:spPr/>
        <p:txBody>
          <a:bodyPr/>
          <a:lstStyle/>
          <a:p>
            <a:fld id="{E4C508CA-AEAF-4596-A6DB-E5D326FCEFD9}" type="datetime1">
              <a:rPr lang="en-IN" smtClean="0"/>
              <a:t>20-01-2025</a:t>
            </a:fld>
            <a:endParaRPr lang="en-IN"/>
          </a:p>
        </p:txBody>
      </p:sp>
      <p:sp>
        <p:nvSpPr>
          <p:cNvPr id="14" name="Slide Number Placeholder 13">
            <a:extLst>
              <a:ext uri="{FF2B5EF4-FFF2-40B4-BE49-F238E27FC236}">
                <a16:creationId xmlns:a16="http://schemas.microsoft.com/office/drawing/2014/main" id="{2A043A6A-01C8-44B3-BE19-0281F35EE580}"/>
              </a:ext>
            </a:extLst>
          </p:cNvPr>
          <p:cNvSpPr>
            <a:spLocks noGrp="1"/>
          </p:cNvSpPr>
          <p:nvPr>
            <p:ph type="sldNum" sz="quarter" idx="12"/>
          </p:nvPr>
        </p:nvSpPr>
        <p:spPr/>
        <p:txBody>
          <a:bodyPr/>
          <a:lstStyle/>
          <a:p>
            <a:fld id="{2E3AE14D-FC0C-444C-98A2-B7580AD0B3C0}" type="slidenum">
              <a:rPr lang="en-IN" smtClean="0"/>
              <a:t>1</a:t>
            </a:fld>
            <a:endParaRPr lang="en-IN"/>
          </a:p>
        </p:txBody>
      </p:sp>
      <p:cxnSp>
        <p:nvCxnSpPr>
          <p:cNvPr id="3" name="Straight Connector 2">
            <a:extLst>
              <a:ext uri="{FF2B5EF4-FFF2-40B4-BE49-F238E27FC236}">
                <a16:creationId xmlns:a16="http://schemas.microsoft.com/office/drawing/2014/main" id="{1E001F0C-A151-43A5-AE60-93EFA78A2F58}"/>
              </a:ext>
            </a:extLst>
          </p:cNvPr>
          <p:cNvCxnSpPr>
            <a:cxnSpLocks/>
          </p:cNvCxnSpPr>
          <p:nvPr/>
        </p:nvCxnSpPr>
        <p:spPr>
          <a:xfrm>
            <a:off x="1650206" y="4141057"/>
            <a:ext cx="58435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CA0BD6-AC74-4401-B0EA-735EA2B24846}"/>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8A5FA0AC-28AC-4C90-BFB1-C63BC95026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27" y="75290"/>
            <a:ext cx="696252" cy="779387"/>
          </a:xfrm>
          <a:prstGeom prst="rect">
            <a:avLst/>
          </a:prstGeom>
        </p:spPr>
      </p:pic>
      <p:sp>
        <p:nvSpPr>
          <p:cNvPr id="17" name="TextBox 16">
            <a:extLst>
              <a:ext uri="{FF2B5EF4-FFF2-40B4-BE49-F238E27FC236}">
                <a16:creationId xmlns:a16="http://schemas.microsoft.com/office/drawing/2014/main" id="{AEAE57E8-A3BC-4E59-8A1B-70D681B5D96E}"/>
              </a:ext>
            </a:extLst>
          </p:cNvPr>
          <p:cNvSpPr txBox="1"/>
          <p:nvPr/>
        </p:nvSpPr>
        <p:spPr>
          <a:xfrm>
            <a:off x="2286000" y="2016412"/>
            <a:ext cx="4572000" cy="338554"/>
          </a:xfrm>
          <a:prstGeom prst="rect">
            <a:avLst/>
          </a:prstGeom>
          <a:noFill/>
        </p:spPr>
        <p:txBody>
          <a:bodyPr wrap="square">
            <a:spAutoFit/>
          </a:bodyPr>
          <a:lstStyle/>
          <a:p>
            <a:pPr algn="ctr"/>
            <a:r>
              <a:rPr lang="en-IN" sz="1600" b="1" dirty="0">
                <a:solidFill>
                  <a:srgbClr val="291973"/>
                </a:solidFill>
              </a:rPr>
              <a:t>LTP: 3-0-0, CRD: 3</a:t>
            </a:r>
          </a:p>
        </p:txBody>
      </p:sp>
      <p:sp>
        <p:nvSpPr>
          <p:cNvPr id="18" name="TextBox 17">
            <a:extLst>
              <a:ext uri="{FF2B5EF4-FFF2-40B4-BE49-F238E27FC236}">
                <a16:creationId xmlns:a16="http://schemas.microsoft.com/office/drawing/2014/main" id="{480A296C-C310-4AE5-B80A-F4DB9B103586}"/>
              </a:ext>
            </a:extLst>
          </p:cNvPr>
          <p:cNvSpPr txBox="1"/>
          <p:nvPr/>
        </p:nvSpPr>
        <p:spPr>
          <a:xfrm>
            <a:off x="295605" y="1240744"/>
            <a:ext cx="8552790" cy="584775"/>
          </a:xfrm>
          <a:prstGeom prst="rect">
            <a:avLst/>
          </a:prstGeom>
          <a:noFill/>
        </p:spPr>
        <p:txBody>
          <a:bodyPr wrap="square">
            <a:spAutoFit/>
          </a:bodyPr>
          <a:lstStyle/>
          <a:p>
            <a:pPr algn="ctr"/>
            <a:r>
              <a:rPr lang="en-IN" sz="3200" b="1" dirty="0">
                <a:solidFill>
                  <a:srgbClr val="291973"/>
                </a:solidFill>
              </a:rPr>
              <a:t>CH 42010: PROCESS PLANT OPERATION &amp; SAFETY</a:t>
            </a:r>
            <a:endParaRPr lang="en-IN" sz="3200" dirty="0">
              <a:solidFill>
                <a:srgbClr val="291973"/>
              </a:solidFill>
            </a:endParaRPr>
          </a:p>
        </p:txBody>
      </p:sp>
    </p:spTree>
    <p:extLst>
      <p:ext uri="{BB962C8B-B14F-4D97-AF65-F5344CB8AC3E}">
        <p14:creationId xmlns:p14="http://schemas.microsoft.com/office/powerpoint/2010/main" val="3765401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fld id="{3E836D00-5F9B-4DCC-B37C-D4BBF04CB606}" type="datetime1">
              <a:rPr lang="en-IN" smtClean="0"/>
              <a:t>20-01-2025</a:t>
            </a:fld>
            <a:endParaRPr lang="en-IN"/>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fld id="{2E3AE14D-FC0C-444C-98A2-B7580AD0B3C0}" type="slidenum">
              <a:rPr lang="en-IN" smtClean="0"/>
              <a:t>10</a:t>
            </a:fld>
            <a:endParaRPr lang="en-IN"/>
          </a:p>
        </p:txBody>
      </p:sp>
      <p:pic>
        <p:nvPicPr>
          <p:cNvPr id="19" name="Picture 18">
            <a:extLst>
              <a:ext uri="{FF2B5EF4-FFF2-40B4-BE49-F238E27FC236}">
                <a16:creationId xmlns:a16="http://schemas.microsoft.com/office/drawing/2014/main" id="{634A7065-5314-42AD-857F-DE94C445B32A}"/>
              </a:ext>
            </a:extLst>
          </p:cNvPr>
          <p:cNvPicPr>
            <a:picLocks noChangeAspect="1"/>
          </p:cNvPicPr>
          <p:nvPr/>
        </p:nvPicPr>
        <p:blipFill rotWithShape="1">
          <a:blip r:embed="rId2">
            <a:extLst>
              <a:ext uri="{28A0092B-C50C-407E-A947-70E740481C1C}">
                <a14:useLocalDpi xmlns:a14="http://schemas.microsoft.com/office/drawing/2010/main" val="0"/>
              </a:ext>
            </a:extLst>
          </a:blip>
          <a:srcRect l="6875" r="6875"/>
          <a:stretch/>
        </p:blipFill>
        <p:spPr>
          <a:xfrm>
            <a:off x="628651" y="1239928"/>
            <a:ext cx="6513083" cy="4247663"/>
          </a:xfrm>
          <a:prstGeom prst="rect">
            <a:avLst/>
          </a:prstGeom>
        </p:spPr>
      </p:pic>
      <p:sp>
        <p:nvSpPr>
          <p:cNvPr id="27" name="TextBox 26">
            <a:extLst>
              <a:ext uri="{FF2B5EF4-FFF2-40B4-BE49-F238E27FC236}">
                <a16:creationId xmlns:a16="http://schemas.microsoft.com/office/drawing/2014/main" id="{FF4EE891-2FD8-4FB2-BF1D-6C9E9F12EF59}"/>
              </a:ext>
            </a:extLst>
          </p:cNvPr>
          <p:cNvSpPr txBox="1"/>
          <p:nvPr/>
        </p:nvSpPr>
        <p:spPr>
          <a:xfrm>
            <a:off x="7798773" y="6071325"/>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grpSp>
        <p:nvGrpSpPr>
          <p:cNvPr id="7" name="Group 6">
            <a:extLst>
              <a:ext uri="{FF2B5EF4-FFF2-40B4-BE49-F238E27FC236}">
                <a16:creationId xmlns:a16="http://schemas.microsoft.com/office/drawing/2014/main" id="{C39EBE60-6E00-41E5-93AA-30BE24898843}"/>
              </a:ext>
            </a:extLst>
          </p:cNvPr>
          <p:cNvGrpSpPr/>
          <p:nvPr/>
        </p:nvGrpSpPr>
        <p:grpSpPr>
          <a:xfrm>
            <a:off x="7377012" y="1687106"/>
            <a:ext cx="1607344" cy="1874922"/>
            <a:chOff x="9836015" y="1959503"/>
            <a:chExt cx="2143125" cy="2499896"/>
          </a:xfrm>
        </p:grpSpPr>
        <p:pic>
          <p:nvPicPr>
            <p:cNvPr id="3" name="Picture 2">
              <a:extLst>
                <a:ext uri="{FF2B5EF4-FFF2-40B4-BE49-F238E27FC236}">
                  <a16:creationId xmlns:a16="http://schemas.microsoft.com/office/drawing/2014/main" id="{125E95E2-8EEF-46FE-8F98-9383E28AB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6015" y="1959503"/>
              <a:ext cx="2143125" cy="2143125"/>
            </a:xfrm>
            <a:prstGeom prst="rect">
              <a:avLst/>
            </a:prstGeom>
          </p:spPr>
        </p:pic>
        <p:sp>
          <p:nvSpPr>
            <p:cNvPr id="10" name="TextBox 9">
              <a:extLst>
                <a:ext uri="{FF2B5EF4-FFF2-40B4-BE49-F238E27FC236}">
                  <a16:creationId xmlns:a16="http://schemas.microsoft.com/office/drawing/2014/main" id="{A6E64FAE-5145-4D14-8B2E-6A6EF116C9DD}"/>
                </a:ext>
              </a:extLst>
            </p:cNvPr>
            <p:cNvSpPr txBox="1"/>
            <p:nvPr/>
          </p:nvSpPr>
          <p:spPr>
            <a:xfrm>
              <a:off x="9960843" y="4090067"/>
              <a:ext cx="1956090" cy="369332"/>
            </a:xfrm>
            <a:prstGeom prst="rect">
              <a:avLst/>
            </a:prstGeom>
            <a:noFill/>
          </p:spPr>
          <p:txBody>
            <a:bodyPr wrap="none" rtlCol="0">
              <a:spAutoFit/>
            </a:bodyPr>
            <a:lstStyle/>
            <a:p>
              <a:r>
                <a:rPr lang="en-US" sz="1200" b="1" dirty="0"/>
                <a:t>Sulfuric Acid (Conc.)</a:t>
              </a:r>
              <a:endParaRPr lang="en-IN" sz="1200" b="1" dirty="0"/>
            </a:p>
          </p:txBody>
        </p:sp>
      </p:grpSp>
      <p:pic>
        <p:nvPicPr>
          <p:cNvPr id="9" name="Picture 8">
            <a:extLst>
              <a:ext uri="{FF2B5EF4-FFF2-40B4-BE49-F238E27FC236}">
                <a16:creationId xmlns:a16="http://schemas.microsoft.com/office/drawing/2014/main" id="{C0FCA328-E09E-41D5-86C2-1BFB72CACE77}"/>
              </a:ext>
            </a:extLst>
          </p:cNvPr>
          <p:cNvPicPr>
            <a:picLocks noChangeAspect="1"/>
          </p:cNvPicPr>
          <p:nvPr/>
        </p:nvPicPr>
        <p:blipFill rotWithShape="1">
          <a:blip r:embed="rId4">
            <a:extLst>
              <a:ext uri="{28A0092B-C50C-407E-A947-70E740481C1C}">
                <a14:useLocalDpi xmlns:a14="http://schemas.microsoft.com/office/drawing/2010/main" val="0"/>
              </a:ext>
            </a:extLst>
          </a:blip>
          <a:srcRect l="10881" t="21555" r="9857" b="26000"/>
          <a:stretch/>
        </p:blipFill>
        <p:spPr>
          <a:xfrm>
            <a:off x="7305176" y="3536384"/>
            <a:ext cx="1751011" cy="1601700"/>
          </a:xfrm>
          <a:prstGeom prst="rect">
            <a:avLst/>
          </a:prstGeom>
        </p:spPr>
      </p:pic>
      <p:sp>
        <p:nvSpPr>
          <p:cNvPr id="16" name="TextBox 15">
            <a:extLst>
              <a:ext uri="{FF2B5EF4-FFF2-40B4-BE49-F238E27FC236}">
                <a16:creationId xmlns:a16="http://schemas.microsoft.com/office/drawing/2014/main" id="{ACE5E5E8-0512-470A-A882-7D27F895423D}"/>
              </a:ext>
            </a:extLst>
          </p:cNvPr>
          <p:cNvSpPr txBox="1"/>
          <p:nvPr/>
        </p:nvSpPr>
        <p:spPr>
          <a:xfrm>
            <a:off x="7798773" y="5133943"/>
            <a:ext cx="812017" cy="276999"/>
          </a:xfrm>
          <a:prstGeom prst="rect">
            <a:avLst/>
          </a:prstGeom>
          <a:noFill/>
        </p:spPr>
        <p:txBody>
          <a:bodyPr wrap="none" rtlCol="0">
            <a:spAutoFit/>
          </a:bodyPr>
          <a:lstStyle/>
          <a:p>
            <a:r>
              <a:rPr lang="en-US" sz="1200" b="1" dirty="0"/>
              <a:t>Methanol</a:t>
            </a:r>
            <a:endParaRPr lang="en-IN" sz="1200" b="1" dirty="0"/>
          </a:p>
        </p:txBody>
      </p:sp>
      <p:cxnSp>
        <p:nvCxnSpPr>
          <p:cNvPr id="13" name="Straight Connector 12">
            <a:extLst>
              <a:ext uri="{FF2B5EF4-FFF2-40B4-BE49-F238E27FC236}">
                <a16:creationId xmlns:a16="http://schemas.microsoft.com/office/drawing/2014/main" id="{3BD1A57E-3C51-4E16-A4BA-AF29ACBD2880}"/>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53FA65C-E59E-4543-95B8-DFB3140640BC}"/>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PERSONAL SAFETY</a:t>
            </a:r>
          </a:p>
        </p:txBody>
      </p:sp>
    </p:spTree>
    <p:extLst>
      <p:ext uri="{BB962C8B-B14F-4D97-AF65-F5344CB8AC3E}">
        <p14:creationId xmlns:p14="http://schemas.microsoft.com/office/powerpoint/2010/main" val="338206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fld id="{3E836D00-5F9B-4DCC-B37C-D4BBF04CB606}" type="datetime1">
              <a:rPr lang="en-IN" smtClean="0"/>
              <a:t>20-01-2025</a:t>
            </a:fld>
            <a:endParaRPr lang="en-IN"/>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fld id="{2E3AE14D-FC0C-444C-98A2-B7580AD0B3C0}" type="slidenum">
              <a:rPr lang="en-IN" smtClean="0"/>
              <a:t>11</a:t>
            </a:fld>
            <a:endParaRPr lang="en-IN"/>
          </a:p>
        </p:txBody>
      </p:sp>
      <p:grpSp>
        <p:nvGrpSpPr>
          <p:cNvPr id="13" name="Group 12">
            <a:extLst>
              <a:ext uri="{FF2B5EF4-FFF2-40B4-BE49-F238E27FC236}">
                <a16:creationId xmlns:a16="http://schemas.microsoft.com/office/drawing/2014/main" id="{182A2D48-0861-46A9-920D-C55A7923CB0B}"/>
              </a:ext>
            </a:extLst>
          </p:cNvPr>
          <p:cNvGrpSpPr/>
          <p:nvPr/>
        </p:nvGrpSpPr>
        <p:grpSpPr>
          <a:xfrm>
            <a:off x="0" y="1346069"/>
            <a:ext cx="9184067" cy="4165862"/>
            <a:chOff x="242570" y="598190"/>
            <a:chExt cx="10037443" cy="4552950"/>
          </a:xfrm>
        </p:grpSpPr>
        <p:pic>
          <p:nvPicPr>
            <p:cNvPr id="11" name="Picture 10">
              <a:extLst>
                <a:ext uri="{FF2B5EF4-FFF2-40B4-BE49-F238E27FC236}">
                  <a16:creationId xmlns:a16="http://schemas.microsoft.com/office/drawing/2014/main" id="{0A645CAE-4849-461F-B000-6E6E9343CF23}"/>
                </a:ext>
              </a:extLst>
            </p:cNvPr>
            <p:cNvPicPr>
              <a:picLocks noChangeAspect="1"/>
            </p:cNvPicPr>
            <p:nvPr/>
          </p:nvPicPr>
          <p:blipFill rotWithShape="1">
            <a:blip r:embed="rId2">
              <a:extLst>
                <a:ext uri="{28A0092B-C50C-407E-A947-70E740481C1C}">
                  <a14:useLocalDpi xmlns:a14="http://schemas.microsoft.com/office/drawing/2010/main" val="0"/>
                </a:ext>
              </a:extLst>
            </a:blip>
            <a:srcRect l="13333" r="13333"/>
            <a:stretch/>
          </p:blipFill>
          <p:spPr>
            <a:xfrm>
              <a:off x="242570" y="598190"/>
              <a:ext cx="3338830" cy="4552950"/>
            </a:xfrm>
            <a:prstGeom prst="rect">
              <a:avLst/>
            </a:prstGeom>
          </p:spPr>
        </p:pic>
        <p:pic>
          <p:nvPicPr>
            <p:cNvPr id="3" name="Picture 2">
              <a:extLst>
                <a:ext uri="{FF2B5EF4-FFF2-40B4-BE49-F238E27FC236}">
                  <a16:creationId xmlns:a16="http://schemas.microsoft.com/office/drawing/2014/main" id="{A103D7D9-86DD-4AE4-8ADE-C529FCF8EE2B}"/>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r="13333"/>
            <a:stretch/>
          </p:blipFill>
          <p:spPr>
            <a:xfrm>
              <a:off x="3581400" y="598192"/>
              <a:ext cx="3338829" cy="4552948"/>
            </a:xfrm>
            <a:prstGeom prst="rect">
              <a:avLst/>
            </a:prstGeom>
          </p:spPr>
        </p:pic>
        <p:pic>
          <p:nvPicPr>
            <p:cNvPr id="12" name="Picture 11">
              <a:extLst>
                <a:ext uri="{FF2B5EF4-FFF2-40B4-BE49-F238E27FC236}">
                  <a16:creationId xmlns:a16="http://schemas.microsoft.com/office/drawing/2014/main" id="{2EB7FD00-10EB-48A5-B96E-52E98CCD3F97}"/>
                </a:ext>
              </a:extLst>
            </p:cNvPr>
            <p:cNvPicPr>
              <a:picLocks noChangeAspect="1"/>
            </p:cNvPicPr>
            <p:nvPr/>
          </p:nvPicPr>
          <p:blipFill rotWithShape="1">
            <a:blip r:embed="rId4">
              <a:extLst>
                <a:ext uri="{28A0092B-C50C-407E-A947-70E740481C1C}">
                  <a14:useLocalDpi xmlns:a14="http://schemas.microsoft.com/office/drawing/2010/main" val="0"/>
                </a:ext>
              </a:extLst>
            </a:blip>
            <a:srcRect l="13333" r="13333"/>
            <a:stretch/>
          </p:blipFill>
          <p:spPr>
            <a:xfrm>
              <a:off x="6941187" y="598195"/>
              <a:ext cx="3338826" cy="4552945"/>
            </a:xfrm>
            <a:prstGeom prst="rect">
              <a:avLst/>
            </a:prstGeom>
          </p:spPr>
        </p:pic>
      </p:grpSp>
      <p:sp>
        <p:nvSpPr>
          <p:cNvPr id="14" name="TextBox 13">
            <a:extLst>
              <a:ext uri="{FF2B5EF4-FFF2-40B4-BE49-F238E27FC236}">
                <a16:creationId xmlns:a16="http://schemas.microsoft.com/office/drawing/2014/main" id="{185539AB-C383-49B6-A23D-8E53AF373628}"/>
              </a:ext>
            </a:extLst>
          </p:cNvPr>
          <p:cNvSpPr txBox="1"/>
          <p:nvPr/>
        </p:nvSpPr>
        <p:spPr>
          <a:xfrm>
            <a:off x="7808757" y="6101184"/>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5" name="Straight Connector 14">
            <a:extLst>
              <a:ext uri="{FF2B5EF4-FFF2-40B4-BE49-F238E27FC236}">
                <a16:creationId xmlns:a16="http://schemas.microsoft.com/office/drawing/2014/main" id="{A3FFCC2D-2E92-4442-8B24-2B5201096589}"/>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AD440F3-295E-44CA-9BF1-54CC1897DF71}"/>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PERSONAL SAFETY</a:t>
            </a:r>
          </a:p>
        </p:txBody>
      </p:sp>
    </p:spTree>
    <p:extLst>
      <p:ext uri="{BB962C8B-B14F-4D97-AF65-F5344CB8AC3E}">
        <p14:creationId xmlns:p14="http://schemas.microsoft.com/office/powerpoint/2010/main" val="43034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12</a:t>
            </a:fld>
            <a:endParaRPr lang="en-IN"/>
          </a:p>
        </p:txBody>
      </p:sp>
      <p:grpSp>
        <p:nvGrpSpPr>
          <p:cNvPr id="25" name="Group 24">
            <a:extLst>
              <a:ext uri="{FF2B5EF4-FFF2-40B4-BE49-F238E27FC236}">
                <a16:creationId xmlns:a16="http://schemas.microsoft.com/office/drawing/2014/main" id="{D5ACDD61-BAA4-4C2F-BACD-61356DC9D1BB}"/>
              </a:ext>
            </a:extLst>
          </p:cNvPr>
          <p:cNvGrpSpPr/>
          <p:nvPr/>
        </p:nvGrpSpPr>
        <p:grpSpPr>
          <a:xfrm>
            <a:off x="5718839" y="954683"/>
            <a:ext cx="3413165" cy="4916773"/>
            <a:chOff x="156478" y="542855"/>
            <a:chExt cx="4550887" cy="6555697"/>
          </a:xfrm>
        </p:grpSpPr>
        <p:grpSp>
          <p:nvGrpSpPr>
            <p:cNvPr id="16" name="Group 15">
              <a:extLst>
                <a:ext uri="{FF2B5EF4-FFF2-40B4-BE49-F238E27FC236}">
                  <a16:creationId xmlns:a16="http://schemas.microsoft.com/office/drawing/2014/main" id="{04C17129-0607-4316-A15A-6B48528F4841}"/>
                </a:ext>
              </a:extLst>
            </p:cNvPr>
            <p:cNvGrpSpPr/>
            <p:nvPr/>
          </p:nvGrpSpPr>
          <p:grpSpPr>
            <a:xfrm>
              <a:off x="156478" y="542855"/>
              <a:ext cx="4550887" cy="6555697"/>
              <a:chOff x="191988" y="598586"/>
              <a:chExt cx="4550887" cy="6555697"/>
            </a:xfrm>
          </p:grpSpPr>
          <p:pic>
            <p:nvPicPr>
              <p:cNvPr id="5" name="Picture 4">
                <a:extLst>
                  <a:ext uri="{FF2B5EF4-FFF2-40B4-BE49-F238E27FC236}">
                    <a16:creationId xmlns:a16="http://schemas.microsoft.com/office/drawing/2014/main" id="{D4B393C8-DF08-4089-9575-9BAA496B67C1}"/>
                  </a:ext>
                </a:extLst>
              </p:cNvPr>
              <p:cNvPicPr>
                <a:picLocks noChangeAspect="1"/>
              </p:cNvPicPr>
              <p:nvPr/>
            </p:nvPicPr>
            <p:blipFill rotWithShape="1">
              <a:blip r:embed="rId2">
                <a:extLst>
                  <a:ext uri="{28A0092B-C50C-407E-A947-70E740481C1C}">
                    <a14:useLocalDpi xmlns:a14="http://schemas.microsoft.com/office/drawing/2010/main" val="0"/>
                  </a:ext>
                </a:extLst>
              </a:blip>
              <a:srcRect l="16373" r="15883"/>
              <a:stretch/>
            </p:blipFill>
            <p:spPr>
              <a:xfrm>
                <a:off x="350644" y="598586"/>
                <a:ext cx="4233576" cy="2895509"/>
              </a:xfrm>
              <a:prstGeom prst="rect">
                <a:avLst/>
              </a:prstGeom>
            </p:spPr>
          </p:pic>
          <p:pic>
            <p:nvPicPr>
              <p:cNvPr id="14" name="Picture 13">
                <a:extLst>
                  <a:ext uri="{FF2B5EF4-FFF2-40B4-BE49-F238E27FC236}">
                    <a16:creationId xmlns:a16="http://schemas.microsoft.com/office/drawing/2014/main" id="{90460BC1-8865-4D56-8256-55D2A77EE8EF}"/>
                  </a:ext>
                </a:extLst>
              </p:cNvPr>
              <p:cNvPicPr>
                <a:picLocks noChangeAspect="1"/>
              </p:cNvPicPr>
              <p:nvPr/>
            </p:nvPicPr>
            <p:blipFill rotWithShape="1">
              <a:blip r:embed="rId3">
                <a:extLst>
                  <a:ext uri="{28A0092B-C50C-407E-A947-70E740481C1C}">
                    <a14:useLocalDpi xmlns:a14="http://schemas.microsoft.com/office/drawing/2010/main" val="0"/>
                  </a:ext>
                </a:extLst>
              </a:blip>
              <a:srcRect l="16719" r="20234"/>
              <a:stretch/>
            </p:blipFill>
            <p:spPr>
              <a:xfrm>
                <a:off x="191988" y="3728430"/>
                <a:ext cx="4550887" cy="3425853"/>
              </a:xfrm>
              <a:prstGeom prst="rect">
                <a:avLst/>
              </a:prstGeom>
            </p:spPr>
          </p:pic>
        </p:grpSp>
        <p:sp>
          <p:nvSpPr>
            <p:cNvPr id="18" name="TextBox 17">
              <a:extLst>
                <a:ext uri="{FF2B5EF4-FFF2-40B4-BE49-F238E27FC236}">
                  <a16:creationId xmlns:a16="http://schemas.microsoft.com/office/drawing/2014/main" id="{5276FDD7-C7C5-468A-9712-7C460931E96A}"/>
                </a:ext>
              </a:extLst>
            </p:cNvPr>
            <p:cNvSpPr txBox="1"/>
            <p:nvPr/>
          </p:nvSpPr>
          <p:spPr>
            <a:xfrm>
              <a:off x="2699398" y="6257767"/>
              <a:ext cx="1759371" cy="451405"/>
            </a:xfrm>
            <a:prstGeom prst="rect">
              <a:avLst/>
            </a:prstGeom>
            <a:noFill/>
          </p:spPr>
          <p:txBody>
            <a:bodyPr wrap="none" rtlCol="0">
              <a:spAutoFit/>
            </a:bodyPr>
            <a:lstStyle/>
            <a:p>
              <a:r>
                <a:rPr lang="en-US" sz="1600" b="1" dirty="0">
                  <a:solidFill>
                    <a:srgbClr val="0000FF"/>
                  </a:solidFill>
                </a:rPr>
                <a:t>Stages of Fire</a:t>
              </a:r>
              <a:endParaRPr lang="en-IN" sz="1600" b="1" dirty="0">
                <a:solidFill>
                  <a:srgbClr val="0000FF"/>
                </a:solidFill>
              </a:endParaRPr>
            </a:p>
          </p:txBody>
        </p:sp>
      </p:grpSp>
      <p:grpSp>
        <p:nvGrpSpPr>
          <p:cNvPr id="31" name="Group 30">
            <a:extLst>
              <a:ext uri="{FF2B5EF4-FFF2-40B4-BE49-F238E27FC236}">
                <a16:creationId xmlns:a16="http://schemas.microsoft.com/office/drawing/2014/main" id="{2B8A4FD6-589E-40A6-8E54-0241BF101C4E}"/>
              </a:ext>
            </a:extLst>
          </p:cNvPr>
          <p:cNvGrpSpPr/>
          <p:nvPr/>
        </p:nvGrpSpPr>
        <p:grpSpPr>
          <a:xfrm>
            <a:off x="134082" y="3302066"/>
            <a:ext cx="2499924" cy="2480657"/>
            <a:chOff x="386384" y="2875285"/>
            <a:chExt cx="2732166" cy="2885357"/>
          </a:xfrm>
        </p:grpSpPr>
        <p:pic>
          <p:nvPicPr>
            <p:cNvPr id="20" name="Picture 19">
              <a:extLst>
                <a:ext uri="{FF2B5EF4-FFF2-40B4-BE49-F238E27FC236}">
                  <a16:creationId xmlns:a16="http://schemas.microsoft.com/office/drawing/2014/main" id="{87B7502C-4E67-47C0-B7FB-F2898167539B}"/>
                </a:ext>
              </a:extLst>
            </p:cNvPr>
            <p:cNvPicPr>
              <a:picLocks noChangeAspect="1"/>
            </p:cNvPicPr>
            <p:nvPr/>
          </p:nvPicPr>
          <p:blipFill rotWithShape="1">
            <a:blip r:embed="rId4"/>
            <a:srcRect l="2894"/>
            <a:stretch/>
          </p:blipFill>
          <p:spPr>
            <a:xfrm>
              <a:off x="386384" y="2908081"/>
              <a:ext cx="2732166" cy="2852561"/>
            </a:xfrm>
            <a:prstGeom prst="rect">
              <a:avLst/>
            </a:prstGeom>
          </p:spPr>
        </p:pic>
        <p:sp>
          <p:nvSpPr>
            <p:cNvPr id="26" name="TextBox 25">
              <a:extLst>
                <a:ext uri="{FF2B5EF4-FFF2-40B4-BE49-F238E27FC236}">
                  <a16:creationId xmlns:a16="http://schemas.microsoft.com/office/drawing/2014/main" id="{5C51AEBE-D2F0-4388-844D-2089086C680B}"/>
                </a:ext>
              </a:extLst>
            </p:cNvPr>
            <p:cNvSpPr txBox="1"/>
            <p:nvPr/>
          </p:nvSpPr>
          <p:spPr>
            <a:xfrm>
              <a:off x="883128" y="2875285"/>
              <a:ext cx="1738678" cy="393786"/>
            </a:xfrm>
            <a:prstGeom prst="rect">
              <a:avLst/>
            </a:prstGeom>
            <a:solidFill>
              <a:schemeClr val="bg1"/>
            </a:solidFill>
          </p:spPr>
          <p:txBody>
            <a:bodyPr wrap="none" rtlCol="0">
              <a:spAutoFit/>
            </a:bodyPr>
            <a:lstStyle/>
            <a:p>
              <a:r>
                <a:rPr lang="en-US" sz="1600" b="1" dirty="0"/>
                <a:t>Fire Tetrahedron</a:t>
              </a:r>
              <a:endParaRPr lang="en-IN" sz="1600" b="1" dirty="0"/>
            </a:p>
          </p:txBody>
        </p:sp>
      </p:grpSp>
      <p:pic>
        <p:nvPicPr>
          <p:cNvPr id="30" name="Picture 29">
            <a:extLst>
              <a:ext uri="{FF2B5EF4-FFF2-40B4-BE49-F238E27FC236}">
                <a16:creationId xmlns:a16="http://schemas.microsoft.com/office/drawing/2014/main" id="{2E1D4E32-2193-4D20-9F3A-3A2E600F3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186" y="2313288"/>
            <a:ext cx="2975229" cy="2231423"/>
          </a:xfrm>
          <a:prstGeom prst="rect">
            <a:avLst/>
          </a:prstGeom>
        </p:spPr>
      </p:pic>
      <p:pic>
        <p:nvPicPr>
          <p:cNvPr id="33" name="Picture 32">
            <a:extLst>
              <a:ext uri="{FF2B5EF4-FFF2-40B4-BE49-F238E27FC236}">
                <a16:creationId xmlns:a16="http://schemas.microsoft.com/office/drawing/2014/main" id="{1BE13B31-CA4B-4210-83B9-2F1EF292FE9D}"/>
              </a:ext>
            </a:extLst>
          </p:cNvPr>
          <p:cNvPicPr>
            <a:picLocks noChangeAspect="1"/>
          </p:cNvPicPr>
          <p:nvPr/>
        </p:nvPicPr>
        <p:blipFill rotWithShape="1">
          <a:blip r:embed="rId6">
            <a:extLst>
              <a:ext uri="{28A0092B-C50C-407E-A947-70E740481C1C}">
                <a14:useLocalDpi xmlns:a14="http://schemas.microsoft.com/office/drawing/2010/main" val="0"/>
              </a:ext>
            </a:extLst>
          </a:blip>
          <a:srcRect l="8316" t="7315" r="7762" b="9153"/>
          <a:stretch/>
        </p:blipFill>
        <p:spPr>
          <a:xfrm>
            <a:off x="219633" y="883641"/>
            <a:ext cx="2490388" cy="2280522"/>
          </a:xfrm>
          <a:prstGeom prst="rect">
            <a:avLst/>
          </a:prstGeom>
        </p:spPr>
      </p:pic>
      <p:sp>
        <p:nvSpPr>
          <p:cNvPr id="38" name="TextBox 37">
            <a:extLst>
              <a:ext uri="{FF2B5EF4-FFF2-40B4-BE49-F238E27FC236}">
                <a16:creationId xmlns:a16="http://schemas.microsoft.com/office/drawing/2014/main" id="{FD7584CE-BE02-4D61-B73C-39E38B6AF71F}"/>
              </a:ext>
            </a:extLst>
          </p:cNvPr>
          <p:cNvSpPr txBox="1"/>
          <p:nvPr/>
        </p:nvSpPr>
        <p:spPr>
          <a:xfrm>
            <a:off x="130175" y="6073570"/>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9" name="Straight Connector 18">
            <a:extLst>
              <a:ext uri="{FF2B5EF4-FFF2-40B4-BE49-F238E27FC236}">
                <a16:creationId xmlns:a16="http://schemas.microsoft.com/office/drawing/2014/main" id="{D7AD7680-AB1E-449C-A372-B11EE0F77D0A}"/>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7C110-BD26-434D-A919-10B906D5905F}"/>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FIRE SAFETY</a:t>
            </a:r>
          </a:p>
        </p:txBody>
      </p:sp>
    </p:spTree>
    <p:extLst>
      <p:ext uri="{BB962C8B-B14F-4D97-AF65-F5344CB8AC3E}">
        <p14:creationId xmlns:p14="http://schemas.microsoft.com/office/powerpoint/2010/main" val="424007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13</a:t>
            </a:fld>
            <a:endParaRPr lang="en-IN"/>
          </a:p>
        </p:txBody>
      </p:sp>
      <p:pic>
        <p:nvPicPr>
          <p:cNvPr id="28" name="Picture 27">
            <a:extLst>
              <a:ext uri="{FF2B5EF4-FFF2-40B4-BE49-F238E27FC236}">
                <a16:creationId xmlns:a16="http://schemas.microsoft.com/office/drawing/2014/main" id="{43802B69-DDE5-46CC-BF54-70FAB1F3A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33" y="1008007"/>
            <a:ext cx="7611533" cy="4360407"/>
          </a:xfrm>
          <a:prstGeom prst="rect">
            <a:avLst/>
          </a:prstGeom>
        </p:spPr>
      </p:pic>
      <p:sp>
        <p:nvSpPr>
          <p:cNvPr id="37" name="TextBox 36">
            <a:extLst>
              <a:ext uri="{FF2B5EF4-FFF2-40B4-BE49-F238E27FC236}">
                <a16:creationId xmlns:a16="http://schemas.microsoft.com/office/drawing/2014/main" id="{DD8E173B-17C1-4DF3-B35F-7326EA75F9B9}"/>
              </a:ext>
            </a:extLst>
          </p:cNvPr>
          <p:cNvSpPr txBox="1"/>
          <p:nvPr/>
        </p:nvSpPr>
        <p:spPr>
          <a:xfrm>
            <a:off x="3404965" y="5519786"/>
            <a:ext cx="2334068" cy="307777"/>
          </a:xfrm>
          <a:prstGeom prst="rect">
            <a:avLst/>
          </a:prstGeom>
          <a:noFill/>
        </p:spPr>
        <p:txBody>
          <a:bodyPr wrap="square">
            <a:spAutoFit/>
          </a:bodyPr>
          <a:lstStyle/>
          <a:p>
            <a:pPr algn="ctr"/>
            <a:r>
              <a:rPr lang="en-IN" sz="1400" b="1" dirty="0">
                <a:solidFill>
                  <a:srgbClr val="0000FF"/>
                </a:solidFill>
              </a:rPr>
              <a:t>The Temperature of Fire</a:t>
            </a:r>
          </a:p>
        </p:txBody>
      </p:sp>
      <p:sp>
        <p:nvSpPr>
          <p:cNvPr id="38" name="TextBox 37">
            <a:extLst>
              <a:ext uri="{FF2B5EF4-FFF2-40B4-BE49-F238E27FC236}">
                <a16:creationId xmlns:a16="http://schemas.microsoft.com/office/drawing/2014/main" id="{FD7584CE-BE02-4D61-B73C-39E38B6AF71F}"/>
              </a:ext>
            </a:extLst>
          </p:cNvPr>
          <p:cNvSpPr txBox="1"/>
          <p:nvPr/>
        </p:nvSpPr>
        <p:spPr>
          <a:xfrm>
            <a:off x="130175" y="6073570"/>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9" name="Straight Connector 18">
            <a:extLst>
              <a:ext uri="{FF2B5EF4-FFF2-40B4-BE49-F238E27FC236}">
                <a16:creationId xmlns:a16="http://schemas.microsoft.com/office/drawing/2014/main" id="{D7AD7680-AB1E-449C-A372-B11EE0F77D0A}"/>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77C110-BD26-434D-A919-10B906D5905F}"/>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FIRE SAFETY</a:t>
            </a:r>
          </a:p>
        </p:txBody>
      </p:sp>
    </p:spTree>
    <p:extLst>
      <p:ext uri="{BB962C8B-B14F-4D97-AF65-F5344CB8AC3E}">
        <p14:creationId xmlns:p14="http://schemas.microsoft.com/office/powerpoint/2010/main" val="328210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14</a:t>
            </a:fld>
            <a:endParaRPr lang="en-IN"/>
          </a:p>
        </p:txBody>
      </p:sp>
      <p:grpSp>
        <p:nvGrpSpPr>
          <p:cNvPr id="24" name="Group 23">
            <a:extLst>
              <a:ext uri="{FF2B5EF4-FFF2-40B4-BE49-F238E27FC236}">
                <a16:creationId xmlns:a16="http://schemas.microsoft.com/office/drawing/2014/main" id="{EDD88B09-E020-47F7-A457-6CA03B8E9E8C}"/>
              </a:ext>
            </a:extLst>
          </p:cNvPr>
          <p:cNvGrpSpPr/>
          <p:nvPr/>
        </p:nvGrpSpPr>
        <p:grpSpPr>
          <a:xfrm>
            <a:off x="737124" y="1159594"/>
            <a:ext cx="7651751" cy="4901283"/>
            <a:chOff x="482601" y="872065"/>
            <a:chExt cx="6705600" cy="4295232"/>
          </a:xfrm>
        </p:grpSpPr>
        <p:pic>
          <p:nvPicPr>
            <p:cNvPr id="22" name="Picture 21">
              <a:extLst>
                <a:ext uri="{FF2B5EF4-FFF2-40B4-BE49-F238E27FC236}">
                  <a16:creationId xmlns:a16="http://schemas.microsoft.com/office/drawing/2014/main" id="{98463B4A-BDEE-4B5A-B36E-4EBCC9EB498D}"/>
                </a:ext>
              </a:extLst>
            </p:cNvPr>
            <p:cNvPicPr>
              <a:picLocks noChangeAspect="1"/>
            </p:cNvPicPr>
            <p:nvPr/>
          </p:nvPicPr>
          <p:blipFill rotWithShape="1">
            <a:blip r:embed="rId2">
              <a:extLst>
                <a:ext uri="{28A0092B-C50C-407E-A947-70E740481C1C}">
                  <a14:useLocalDpi xmlns:a14="http://schemas.microsoft.com/office/drawing/2010/main" val="0"/>
                </a:ext>
              </a:extLst>
            </a:blip>
            <a:srcRect l="1636" t="1803" r="1514" b="12639"/>
            <a:stretch/>
          </p:blipFill>
          <p:spPr>
            <a:xfrm>
              <a:off x="482601" y="872067"/>
              <a:ext cx="6705600" cy="4295230"/>
            </a:xfrm>
            <a:prstGeom prst="rect">
              <a:avLst/>
            </a:prstGeom>
          </p:spPr>
        </p:pic>
        <p:sp>
          <p:nvSpPr>
            <p:cNvPr id="23" name="Rectangle 22">
              <a:extLst>
                <a:ext uri="{FF2B5EF4-FFF2-40B4-BE49-F238E27FC236}">
                  <a16:creationId xmlns:a16="http://schemas.microsoft.com/office/drawing/2014/main" id="{14FFA2A0-2051-413B-A270-24E23AC34EE7}"/>
                </a:ext>
              </a:extLst>
            </p:cNvPr>
            <p:cNvSpPr/>
            <p:nvPr/>
          </p:nvSpPr>
          <p:spPr>
            <a:xfrm>
              <a:off x="482601" y="872065"/>
              <a:ext cx="2150534" cy="1574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pic>
        <p:nvPicPr>
          <p:cNvPr id="4" name="Picture 3">
            <a:extLst>
              <a:ext uri="{FF2B5EF4-FFF2-40B4-BE49-F238E27FC236}">
                <a16:creationId xmlns:a16="http://schemas.microsoft.com/office/drawing/2014/main" id="{1076F0E0-8F32-411E-803F-03BC4A495185}"/>
              </a:ext>
            </a:extLst>
          </p:cNvPr>
          <p:cNvPicPr>
            <a:picLocks noChangeAspect="1"/>
          </p:cNvPicPr>
          <p:nvPr/>
        </p:nvPicPr>
        <p:blipFill>
          <a:blip r:embed="rId3"/>
          <a:stretch>
            <a:fillRect/>
          </a:stretch>
        </p:blipFill>
        <p:spPr>
          <a:xfrm>
            <a:off x="536575" y="1319833"/>
            <a:ext cx="2223558" cy="1845006"/>
          </a:xfrm>
          <a:prstGeom prst="rect">
            <a:avLst/>
          </a:prstGeom>
        </p:spPr>
      </p:pic>
      <p:sp>
        <p:nvSpPr>
          <p:cNvPr id="10" name="TextBox 9">
            <a:extLst>
              <a:ext uri="{FF2B5EF4-FFF2-40B4-BE49-F238E27FC236}">
                <a16:creationId xmlns:a16="http://schemas.microsoft.com/office/drawing/2014/main" id="{71ABA97D-C438-47E4-AB08-A5CCA13F79CA}"/>
              </a:ext>
            </a:extLst>
          </p:cNvPr>
          <p:cNvSpPr txBox="1"/>
          <p:nvPr/>
        </p:nvSpPr>
        <p:spPr>
          <a:xfrm>
            <a:off x="139701" y="952456"/>
            <a:ext cx="3920067" cy="338554"/>
          </a:xfrm>
          <a:prstGeom prst="rect">
            <a:avLst/>
          </a:prstGeom>
          <a:noFill/>
        </p:spPr>
        <p:txBody>
          <a:bodyPr wrap="square" rtlCol="0">
            <a:spAutoFit/>
          </a:bodyPr>
          <a:lstStyle/>
          <a:p>
            <a:r>
              <a:rPr lang="en-US" sz="1600" b="1" dirty="0"/>
              <a:t>CAUSES OF FIRE IN A CHEMICAL PLANT</a:t>
            </a:r>
            <a:endParaRPr lang="en-IN" sz="1600" b="1" dirty="0"/>
          </a:p>
        </p:txBody>
      </p:sp>
      <p:sp>
        <p:nvSpPr>
          <p:cNvPr id="29" name="TextBox 28">
            <a:extLst>
              <a:ext uri="{FF2B5EF4-FFF2-40B4-BE49-F238E27FC236}">
                <a16:creationId xmlns:a16="http://schemas.microsoft.com/office/drawing/2014/main" id="{3AD20B06-7457-4977-BA74-D9C3667AAB4B}"/>
              </a:ext>
            </a:extLst>
          </p:cNvPr>
          <p:cNvSpPr txBox="1"/>
          <p:nvPr/>
        </p:nvSpPr>
        <p:spPr>
          <a:xfrm>
            <a:off x="139701" y="6067594"/>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5" name="Straight Connector 14">
            <a:extLst>
              <a:ext uri="{FF2B5EF4-FFF2-40B4-BE49-F238E27FC236}">
                <a16:creationId xmlns:a16="http://schemas.microsoft.com/office/drawing/2014/main" id="{E5C0AEE4-FF19-495B-BDDA-1ED6C78B962E}"/>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190076-736A-4EC1-8093-4279A28E9692}"/>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FIRE SAFETY AND PREVENTION</a:t>
            </a:r>
          </a:p>
        </p:txBody>
      </p:sp>
    </p:spTree>
    <p:extLst>
      <p:ext uri="{BB962C8B-B14F-4D97-AF65-F5344CB8AC3E}">
        <p14:creationId xmlns:p14="http://schemas.microsoft.com/office/powerpoint/2010/main" val="2376521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15</a:t>
            </a:fld>
            <a:endParaRPr lang="en-IN"/>
          </a:p>
        </p:txBody>
      </p:sp>
      <p:pic>
        <p:nvPicPr>
          <p:cNvPr id="28" name="Picture 27">
            <a:extLst>
              <a:ext uri="{FF2B5EF4-FFF2-40B4-BE49-F238E27FC236}">
                <a16:creationId xmlns:a16="http://schemas.microsoft.com/office/drawing/2014/main" id="{5F60F977-F073-492D-8B22-0802133280E1}"/>
              </a:ext>
            </a:extLst>
          </p:cNvPr>
          <p:cNvPicPr>
            <a:picLocks noChangeAspect="1"/>
          </p:cNvPicPr>
          <p:nvPr/>
        </p:nvPicPr>
        <p:blipFill>
          <a:blip r:embed="rId2"/>
          <a:stretch>
            <a:fillRect/>
          </a:stretch>
        </p:blipFill>
        <p:spPr>
          <a:xfrm>
            <a:off x="130175" y="1571116"/>
            <a:ext cx="4983026" cy="3715767"/>
          </a:xfrm>
          <a:prstGeom prst="rect">
            <a:avLst/>
          </a:prstGeom>
        </p:spPr>
      </p:pic>
      <p:sp>
        <p:nvSpPr>
          <p:cNvPr id="29" name="TextBox 28">
            <a:extLst>
              <a:ext uri="{FF2B5EF4-FFF2-40B4-BE49-F238E27FC236}">
                <a16:creationId xmlns:a16="http://schemas.microsoft.com/office/drawing/2014/main" id="{3AD20B06-7457-4977-BA74-D9C3667AAB4B}"/>
              </a:ext>
            </a:extLst>
          </p:cNvPr>
          <p:cNvSpPr txBox="1"/>
          <p:nvPr/>
        </p:nvSpPr>
        <p:spPr>
          <a:xfrm>
            <a:off x="130175" y="6004020"/>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grpSp>
        <p:nvGrpSpPr>
          <p:cNvPr id="3" name="Group 2">
            <a:extLst>
              <a:ext uri="{FF2B5EF4-FFF2-40B4-BE49-F238E27FC236}">
                <a16:creationId xmlns:a16="http://schemas.microsoft.com/office/drawing/2014/main" id="{309C7882-E326-4887-942D-585BEEEC306E}"/>
              </a:ext>
            </a:extLst>
          </p:cNvPr>
          <p:cNvGrpSpPr/>
          <p:nvPr/>
        </p:nvGrpSpPr>
        <p:grpSpPr>
          <a:xfrm>
            <a:off x="5113201" y="2117366"/>
            <a:ext cx="3872433" cy="2623265"/>
            <a:chOff x="5153547" y="1224258"/>
            <a:chExt cx="3872433" cy="2623265"/>
          </a:xfrm>
        </p:grpSpPr>
        <p:pic>
          <p:nvPicPr>
            <p:cNvPr id="26" name="Picture 25">
              <a:extLst>
                <a:ext uri="{FF2B5EF4-FFF2-40B4-BE49-F238E27FC236}">
                  <a16:creationId xmlns:a16="http://schemas.microsoft.com/office/drawing/2014/main" id="{0FAAD83A-8F0E-4141-8D75-220E2D523769}"/>
                </a:ext>
              </a:extLst>
            </p:cNvPr>
            <p:cNvPicPr>
              <a:picLocks noChangeAspect="1"/>
            </p:cNvPicPr>
            <p:nvPr/>
          </p:nvPicPr>
          <p:blipFill rotWithShape="1">
            <a:blip r:embed="rId3"/>
            <a:srcRect l="2462"/>
            <a:stretch/>
          </p:blipFill>
          <p:spPr>
            <a:xfrm>
              <a:off x="5239295" y="1684867"/>
              <a:ext cx="3774530" cy="2162656"/>
            </a:xfrm>
            <a:prstGeom prst="rect">
              <a:avLst/>
            </a:prstGeom>
          </p:spPr>
        </p:pic>
        <p:sp>
          <p:nvSpPr>
            <p:cNvPr id="2" name="Rectangle 1">
              <a:extLst>
                <a:ext uri="{FF2B5EF4-FFF2-40B4-BE49-F238E27FC236}">
                  <a16:creationId xmlns:a16="http://schemas.microsoft.com/office/drawing/2014/main" id="{D859B9A0-73DE-433C-9D93-36D660D08C16}"/>
                </a:ext>
              </a:extLst>
            </p:cNvPr>
            <p:cNvSpPr/>
            <p:nvPr/>
          </p:nvSpPr>
          <p:spPr>
            <a:xfrm>
              <a:off x="5153547" y="1224258"/>
              <a:ext cx="3872433" cy="69371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Remember this acronym when using an extinguisher – </a:t>
              </a:r>
              <a:r>
                <a:rPr lang="en-US" sz="1600" b="1" dirty="0">
                  <a:solidFill>
                    <a:srgbClr val="FF0000"/>
                  </a:solidFill>
                </a:rPr>
                <a:t>P. A. S. S.</a:t>
              </a:r>
              <a:endParaRPr lang="en-IN" sz="1600" b="1" dirty="0">
                <a:solidFill>
                  <a:srgbClr val="FF0000"/>
                </a:solidFill>
              </a:endParaRPr>
            </a:p>
          </p:txBody>
        </p:sp>
      </p:grpSp>
      <p:cxnSp>
        <p:nvCxnSpPr>
          <p:cNvPr id="15" name="Straight Connector 14">
            <a:extLst>
              <a:ext uri="{FF2B5EF4-FFF2-40B4-BE49-F238E27FC236}">
                <a16:creationId xmlns:a16="http://schemas.microsoft.com/office/drawing/2014/main" id="{E5C0AEE4-FF19-495B-BDDA-1ED6C78B962E}"/>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190076-736A-4EC1-8093-4279A28E9692}"/>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FIRE SAFETY AND PREVENTION</a:t>
            </a:r>
          </a:p>
        </p:txBody>
      </p:sp>
    </p:spTree>
    <p:extLst>
      <p:ext uri="{BB962C8B-B14F-4D97-AF65-F5344CB8AC3E}">
        <p14:creationId xmlns:p14="http://schemas.microsoft.com/office/powerpoint/2010/main" val="2933619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16</a:t>
            </a:fld>
            <a:endParaRPr lang="en-IN"/>
          </a:p>
        </p:txBody>
      </p:sp>
      <p:pic>
        <p:nvPicPr>
          <p:cNvPr id="20" name="Picture 19">
            <a:extLst>
              <a:ext uri="{FF2B5EF4-FFF2-40B4-BE49-F238E27FC236}">
                <a16:creationId xmlns:a16="http://schemas.microsoft.com/office/drawing/2014/main" id="{33BA2265-C463-462F-96EC-FA9C9D67E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0" y="876288"/>
            <a:ext cx="8289929" cy="5375800"/>
          </a:xfrm>
          <a:prstGeom prst="rect">
            <a:avLst/>
          </a:prstGeom>
        </p:spPr>
      </p:pic>
      <p:sp>
        <p:nvSpPr>
          <p:cNvPr id="13" name="TextBox 12">
            <a:extLst>
              <a:ext uri="{FF2B5EF4-FFF2-40B4-BE49-F238E27FC236}">
                <a16:creationId xmlns:a16="http://schemas.microsoft.com/office/drawing/2014/main" id="{1CFE1945-5A1D-471B-B0C2-B669C497DC60}"/>
              </a:ext>
            </a:extLst>
          </p:cNvPr>
          <p:cNvSpPr txBox="1"/>
          <p:nvPr/>
        </p:nvSpPr>
        <p:spPr>
          <a:xfrm>
            <a:off x="130175" y="6101184"/>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0" name="Straight Connector 9">
            <a:extLst>
              <a:ext uri="{FF2B5EF4-FFF2-40B4-BE49-F238E27FC236}">
                <a16:creationId xmlns:a16="http://schemas.microsoft.com/office/drawing/2014/main" id="{71101BF0-0028-47D1-8071-A456B16D56E2}"/>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1E368C-A98D-451B-9370-7E0F067B4594}"/>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FIRE SAFETY AND PREVENTION</a:t>
            </a:r>
          </a:p>
        </p:txBody>
      </p:sp>
    </p:spTree>
    <p:extLst>
      <p:ext uri="{BB962C8B-B14F-4D97-AF65-F5344CB8AC3E}">
        <p14:creationId xmlns:p14="http://schemas.microsoft.com/office/powerpoint/2010/main" val="4138240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DC6C0F-C6F7-4B9B-B447-51A39E7299A5}"/>
              </a:ext>
            </a:extLst>
          </p:cNvPr>
          <p:cNvPicPr>
            <a:picLocks noChangeAspect="1"/>
          </p:cNvPicPr>
          <p:nvPr/>
        </p:nvPicPr>
        <p:blipFill rotWithShape="1">
          <a:blip r:embed="rId2"/>
          <a:srcRect b="13181"/>
          <a:stretch/>
        </p:blipFill>
        <p:spPr>
          <a:xfrm>
            <a:off x="112774" y="4571836"/>
            <a:ext cx="3688211" cy="1683404"/>
          </a:xfrm>
          <a:prstGeom prst="rect">
            <a:avLst/>
          </a:prstGeom>
        </p:spPr>
      </p:pic>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17</a:t>
            </a:fld>
            <a:endParaRPr lang="en-IN"/>
          </a:p>
        </p:txBody>
      </p:sp>
      <p:sp>
        <p:nvSpPr>
          <p:cNvPr id="10" name="TextBox 9">
            <a:extLst>
              <a:ext uri="{FF2B5EF4-FFF2-40B4-BE49-F238E27FC236}">
                <a16:creationId xmlns:a16="http://schemas.microsoft.com/office/drawing/2014/main" id="{6E609863-91E1-4888-989F-EF979B1320BF}"/>
              </a:ext>
            </a:extLst>
          </p:cNvPr>
          <p:cNvSpPr txBox="1"/>
          <p:nvPr/>
        </p:nvSpPr>
        <p:spPr>
          <a:xfrm>
            <a:off x="133460" y="810226"/>
            <a:ext cx="2910359" cy="3293209"/>
          </a:xfrm>
          <a:prstGeom prst="rect">
            <a:avLst/>
          </a:prstGeom>
          <a:noFill/>
        </p:spPr>
        <p:txBody>
          <a:bodyPr wrap="square">
            <a:spAutoFit/>
          </a:bodyPr>
          <a:lstStyle/>
          <a:p>
            <a:pPr algn="ctr"/>
            <a:r>
              <a:rPr lang="en-US" sz="1600" b="1" dirty="0">
                <a:solidFill>
                  <a:srgbClr val="000000"/>
                </a:solidFill>
                <a:latin typeface="Calibri" panose="020F0502020204030204" pitchFamily="34" charset="0"/>
              </a:rPr>
              <a:t>Pool Fire</a:t>
            </a:r>
          </a:p>
          <a:p>
            <a:pPr algn="ctr"/>
            <a:endParaRPr lang="en-US" sz="1600" b="1" dirty="0">
              <a:solidFill>
                <a:srgbClr val="000000"/>
              </a:solidFill>
              <a:latin typeface="Calibri" panose="020F0502020204030204" pitchFamily="34" charset="0"/>
            </a:endParaRPr>
          </a:p>
          <a:p>
            <a:pPr algn="just"/>
            <a:r>
              <a:rPr lang="en-US" sz="1600" dirty="0">
                <a:solidFill>
                  <a:srgbClr val="000000"/>
                </a:solidFill>
                <a:latin typeface="Calibri" panose="020F0502020204030204" pitchFamily="34" charset="0"/>
              </a:rPr>
              <a:t>Liquid spills onto the ground forming a pool. The volatile liquid (example: petrol) evaporates into atmosphere to form flammable mixture, ignited and form pool fire. The heat vaporizes more fuel and air is drawn in round to the side to support combustion. Danger to people is by direct thermal radiation. </a:t>
            </a:r>
          </a:p>
        </p:txBody>
      </p:sp>
      <p:sp>
        <p:nvSpPr>
          <p:cNvPr id="11" name="TextBox 10">
            <a:extLst>
              <a:ext uri="{FF2B5EF4-FFF2-40B4-BE49-F238E27FC236}">
                <a16:creationId xmlns:a16="http://schemas.microsoft.com/office/drawing/2014/main" id="{5BCF0E88-3E96-4369-868E-F641B066A652}"/>
              </a:ext>
            </a:extLst>
          </p:cNvPr>
          <p:cNvSpPr txBox="1"/>
          <p:nvPr/>
        </p:nvSpPr>
        <p:spPr>
          <a:xfrm>
            <a:off x="3100918" y="803062"/>
            <a:ext cx="2910359" cy="2800767"/>
          </a:xfrm>
          <a:prstGeom prst="rect">
            <a:avLst/>
          </a:prstGeom>
          <a:noFill/>
        </p:spPr>
        <p:txBody>
          <a:bodyPr wrap="square">
            <a:spAutoFit/>
          </a:bodyPr>
          <a:lstStyle/>
          <a:p>
            <a:pPr algn="ctr"/>
            <a:r>
              <a:rPr lang="en-US" sz="1600" b="1" dirty="0">
                <a:solidFill>
                  <a:srgbClr val="000000"/>
                </a:solidFill>
                <a:latin typeface="Calibri" panose="020F0502020204030204" pitchFamily="34" charset="0"/>
              </a:rPr>
              <a:t>Flash Fire</a:t>
            </a:r>
          </a:p>
          <a:p>
            <a:pPr algn="ctr"/>
            <a:endParaRPr lang="en-US" sz="1600" b="1" dirty="0">
              <a:solidFill>
                <a:srgbClr val="000000"/>
              </a:solidFill>
              <a:latin typeface="Calibri" panose="020F0502020204030204" pitchFamily="34" charset="0"/>
            </a:endParaRPr>
          </a:p>
          <a:p>
            <a:pPr algn="just"/>
            <a:r>
              <a:rPr lang="en-US" sz="1600" dirty="0">
                <a:solidFill>
                  <a:srgbClr val="000000"/>
                </a:solidFill>
                <a:latin typeface="Calibri" panose="020F0502020204030204" pitchFamily="34" charset="0"/>
              </a:rPr>
              <a:t>Relatively volatile spilled material (example: propane, butane, LPG) forms a pool with rapid evaporation forming sizeable vapor cloud, drifted away by wind, ignited by ignition source to form flash fire. People is at risk from thermal radiation effect. </a:t>
            </a:r>
          </a:p>
        </p:txBody>
      </p:sp>
      <p:sp>
        <p:nvSpPr>
          <p:cNvPr id="14" name="TextBox 13">
            <a:extLst>
              <a:ext uri="{FF2B5EF4-FFF2-40B4-BE49-F238E27FC236}">
                <a16:creationId xmlns:a16="http://schemas.microsoft.com/office/drawing/2014/main" id="{71983584-EF2F-4E07-83AF-49E6ED51703C}"/>
              </a:ext>
            </a:extLst>
          </p:cNvPr>
          <p:cNvSpPr txBox="1"/>
          <p:nvPr/>
        </p:nvSpPr>
        <p:spPr>
          <a:xfrm>
            <a:off x="6100182" y="803062"/>
            <a:ext cx="2910359" cy="3785652"/>
          </a:xfrm>
          <a:prstGeom prst="rect">
            <a:avLst/>
          </a:prstGeom>
          <a:noFill/>
        </p:spPr>
        <p:txBody>
          <a:bodyPr wrap="square">
            <a:spAutoFit/>
          </a:bodyPr>
          <a:lstStyle/>
          <a:p>
            <a:pPr algn="ctr"/>
            <a:r>
              <a:rPr lang="en-IN" sz="1600" b="1" dirty="0">
                <a:solidFill>
                  <a:srgbClr val="000000"/>
                </a:solidFill>
                <a:latin typeface="Calibri" panose="020F0502020204030204" pitchFamily="34" charset="0"/>
              </a:rPr>
              <a:t>Torch Fire</a:t>
            </a:r>
          </a:p>
          <a:p>
            <a:endParaRPr lang="en-IN" sz="1600" dirty="0">
              <a:solidFill>
                <a:srgbClr val="000000"/>
              </a:solidFill>
              <a:latin typeface="Calibri" panose="020F0502020204030204" pitchFamily="34" charset="0"/>
            </a:endParaRPr>
          </a:p>
          <a:p>
            <a:pPr algn="just"/>
            <a:r>
              <a:rPr lang="en-IN" sz="1600" dirty="0">
                <a:solidFill>
                  <a:srgbClr val="000000"/>
                </a:solidFill>
                <a:latin typeface="Calibri" panose="020F0502020204030204" pitchFamily="34" charset="0"/>
              </a:rPr>
              <a:t>High pressure release of gas from a pressure vessel or pipeline ignites almost immediately, forming torch fire with flame length tens of meters. Danger arises from thermal radiation and also impingement on adjacent pressurized vessel containing liquefied petroleum gas (LPG) may cause vessel failure from </a:t>
            </a:r>
            <a:r>
              <a:rPr lang="en-IN" sz="1600" b="1" dirty="0">
                <a:solidFill>
                  <a:srgbClr val="000000"/>
                </a:solidFill>
                <a:latin typeface="Calibri" panose="020F0502020204030204" pitchFamily="34" charset="0"/>
              </a:rPr>
              <a:t>boiling liquid expansion vapor explosion </a:t>
            </a:r>
            <a:r>
              <a:rPr lang="en-IN" sz="1600" dirty="0">
                <a:solidFill>
                  <a:srgbClr val="000000"/>
                </a:solidFill>
                <a:latin typeface="Calibri" panose="020F0502020204030204" pitchFamily="34" charset="0"/>
              </a:rPr>
              <a:t>(</a:t>
            </a:r>
            <a:r>
              <a:rPr lang="en-IN" sz="1600" b="1" dirty="0">
                <a:solidFill>
                  <a:srgbClr val="000000"/>
                </a:solidFill>
                <a:latin typeface="Calibri" panose="020F0502020204030204" pitchFamily="34" charset="0"/>
              </a:rPr>
              <a:t>BLEVE</a:t>
            </a:r>
            <a:r>
              <a:rPr lang="en-IN" sz="1600" dirty="0">
                <a:solidFill>
                  <a:srgbClr val="000000"/>
                </a:solidFill>
                <a:latin typeface="Calibri" panose="020F0502020204030204" pitchFamily="34" charset="0"/>
              </a:rPr>
              <a:t>). </a:t>
            </a:r>
          </a:p>
        </p:txBody>
      </p:sp>
      <p:pic>
        <p:nvPicPr>
          <p:cNvPr id="3" name="Picture 2">
            <a:extLst>
              <a:ext uri="{FF2B5EF4-FFF2-40B4-BE49-F238E27FC236}">
                <a16:creationId xmlns:a16="http://schemas.microsoft.com/office/drawing/2014/main" id="{1DA2FB46-14FD-41BE-B345-0155BA3B21BF}"/>
              </a:ext>
            </a:extLst>
          </p:cNvPr>
          <p:cNvPicPr>
            <a:picLocks noChangeAspect="1"/>
          </p:cNvPicPr>
          <p:nvPr/>
        </p:nvPicPr>
        <p:blipFill rotWithShape="1">
          <a:blip r:embed="rId3">
            <a:extLst>
              <a:ext uri="{28A0092B-C50C-407E-A947-70E740481C1C}">
                <a14:useLocalDpi xmlns:a14="http://schemas.microsoft.com/office/drawing/2010/main" val="0"/>
              </a:ext>
            </a:extLst>
          </a:blip>
          <a:srcRect t="22164" b="27007"/>
          <a:stretch/>
        </p:blipFill>
        <p:spPr>
          <a:xfrm>
            <a:off x="3622765" y="4633386"/>
            <a:ext cx="5405774" cy="1545577"/>
          </a:xfrm>
          <a:prstGeom prst="rect">
            <a:avLst/>
          </a:prstGeom>
        </p:spPr>
      </p:pic>
      <p:cxnSp>
        <p:nvCxnSpPr>
          <p:cNvPr id="15" name="Straight Connector 14">
            <a:extLst>
              <a:ext uri="{FF2B5EF4-FFF2-40B4-BE49-F238E27FC236}">
                <a16:creationId xmlns:a16="http://schemas.microsoft.com/office/drawing/2014/main" id="{43FF1F4B-BAC2-4639-B8E7-E98972FE999B}"/>
              </a:ext>
            </a:extLst>
          </p:cNvPr>
          <p:cNvCxnSpPr>
            <a:cxnSpLocks/>
          </p:cNvCxnSpPr>
          <p:nvPr/>
        </p:nvCxnSpPr>
        <p:spPr>
          <a:xfrm>
            <a:off x="3043819" y="839009"/>
            <a:ext cx="0" cy="3732827"/>
          </a:xfrm>
          <a:prstGeom prst="line">
            <a:avLst/>
          </a:prstGeom>
          <a:ln w="34925" cmpd="tri">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69F20D-D7FF-4FEF-994A-32D43F2E017E}"/>
              </a:ext>
            </a:extLst>
          </p:cNvPr>
          <p:cNvCxnSpPr>
            <a:cxnSpLocks/>
          </p:cNvCxnSpPr>
          <p:nvPr/>
        </p:nvCxnSpPr>
        <p:spPr>
          <a:xfrm>
            <a:off x="6030659" y="803062"/>
            <a:ext cx="0" cy="3768774"/>
          </a:xfrm>
          <a:prstGeom prst="line">
            <a:avLst/>
          </a:prstGeom>
          <a:ln w="34925" cmpd="tri">
            <a:solidFill>
              <a:srgbClr val="29197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CFE1945-5A1D-471B-B0C2-B669C497DC60}"/>
              </a:ext>
            </a:extLst>
          </p:cNvPr>
          <p:cNvSpPr txBox="1"/>
          <p:nvPr/>
        </p:nvSpPr>
        <p:spPr>
          <a:xfrm>
            <a:off x="7774670" y="6107268"/>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7" name="Straight Connector 16">
            <a:extLst>
              <a:ext uri="{FF2B5EF4-FFF2-40B4-BE49-F238E27FC236}">
                <a16:creationId xmlns:a16="http://schemas.microsoft.com/office/drawing/2014/main" id="{941691FB-4D43-4AD2-BE91-9334DFE781D5}"/>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6E59A4-B139-4876-A271-FC7DFB46461E}"/>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FIRE SAFETY AND PREVENTION</a:t>
            </a:r>
          </a:p>
        </p:txBody>
      </p:sp>
    </p:spTree>
    <p:extLst>
      <p:ext uri="{BB962C8B-B14F-4D97-AF65-F5344CB8AC3E}">
        <p14:creationId xmlns:p14="http://schemas.microsoft.com/office/powerpoint/2010/main" val="4196493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18</a:t>
            </a:fld>
            <a:endParaRPr lang="en-IN"/>
          </a:p>
        </p:txBody>
      </p:sp>
      <p:sp>
        <p:nvSpPr>
          <p:cNvPr id="13" name="TextBox 12">
            <a:extLst>
              <a:ext uri="{FF2B5EF4-FFF2-40B4-BE49-F238E27FC236}">
                <a16:creationId xmlns:a16="http://schemas.microsoft.com/office/drawing/2014/main" id="{1CFE1945-5A1D-471B-B0C2-B669C497DC60}"/>
              </a:ext>
            </a:extLst>
          </p:cNvPr>
          <p:cNvSpPr txBox="1"/>
          <p:nvPr/>
        </p:nvSpPr>
        <p:spPr>
          <a:xfrm>
            <a:off x="115461" y="5397752"/>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sp>
        <p:nvSpPr>
          <p:cNvPr id="12" name="TextBox 11">
            <a:extLst>
              <a:ext uri="{FF2B5EF4-FFF2-40B4-BE49-F238E27FC236}">
                <a16:creationId xmlns:a16="http://schemas.microsoft.com/office/drawing/2014/main" id="{830DB6A5-9C0A-4459-B406-EE5DA8B34377}"/>
              </a:ext>
            </a:extLst>
          </p:cNvPr>
          <p:cNvSpPr txBox="1"/>
          <p:nvPr/>
        </p:nvSpPr>
        <p:spPr>
          <a:xfrm>
            <a:off x="154152" y="809468"/>
            <a:ext cx="8799347" cy="3293209"/>
          </a:xfrm>
          <a:prstGeom prst="rect">
            <a:avLst/>
          </a:prstGeom>
          <a:noFill/>
        </p:spPr>
        <p:txBody>
          <a:bodyPr wrap="square">
            <a:spAutoFit/>
          </a:bodyPr>
          <a:lstStyle/>
          <a:p>
            <a:pPr marL="214313" indent="-214313" algn="just">
              <a:buFont typeface="Wingdings" panose="05000000000000000000" pitchFamily="2" charset="2"/>
              <a:buChar char="§"/>
            </a:pPr>
            <a:r>
              <a:rPr lang="en-US" sz="1600" b="1" dirty="0">
                <a:solidFill>
                  <a:srgbClr val="000000"/>
                </a:solidFill>
                <a:latin typeface="Calibri" panose="020F0502020204030204" pitchFamily="34" charset="0"/>
              </a:rPr>
              <a:t>Explosion</a:t>
            </a:r>
            <a:r>
              <a:rPr lang="en-US" sz="1600" dirty="0">
                <a:solidFill>
                  <a:srgbClr val="000000"/>
                </a:solidFill>
                <a:latin typeface="Calibri" panose="020F0502020204030204" pitchFamily="34" charset="0"/>
              </a:rPr>
              <a:t> is sudden and violent release of energy physically or chemically. Examples of chemical explosion are explosion from explosive material and exothermic chemical reaction.</a:t>
            </a:r>
          </a:p>
          <a:p>
            <a:pPr marL="214313" indent="-214313" algn="just">
              <a:buFont typeface="Wingdings" panose="05000000000000000000" pitchFamily="2" charset="2"/>
              <a:buChar char="§"/>
            </a:pPr>
            <a:endParaRPr lang="en-US" sz="1600" dirty="0">
              <a:solidFill>
                <a:srgbClr val="000000"/>
              </a:solidFill>
              <a:latin typeface="Calibri" panose="020F0502020204030204" pitchFamily="34" charset="0"/>
            </a:endParaRPr>
          </a:p>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Examples of physical explosion are explosion due to fracture of a vessel containing high pressure gas or steam due to over pressure. </a:t>
            </a:r>
          </a:p>
          <a:p>
            <a:pPr algn="just"/>
            <a:endParaRPr lang="en-US" sz="1600" dirty="0">
              <a:solidFill>
                <a:srgbClr val="000000"/>
              </a:solidFill>
              <a:latin typeface="Calibri" panose="020F0502020204030204" pitchFamily="34" charset="0"/>
            </a:endParaRPr>
          </a:p>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In general, explosion can be divided into two types: </a:t>
            </a:r>
          </a:p>
          <a:p>
            <a:pPr marL="214313" indent="-214313" algn="just">
              <a:buFont typeface="Wingdings" panose="05000000000000000000" pitchFamily="2" charset="2"/>
              <a:buChar char="§"/>
            </a:pPr>
            <a:endParaRPr lang="en-US" sz="1600" dirty="0">
              <a:solidFill>
                <a:srgbClr val="000000"/>
              </a:solidFill>
              <a:latin typeface="Calibri" panose="020F0502020204030204" pitchFamily="34" charset="0"/>
            </a:endParaRPr>
          </a:p>
          <a:p>
            <a:pPr marL="557213" lvl="1" indent="-214313" algn="just">
              <a:buFont typeface="Arial" panose="020B0604020202020204" pitchFamily="34" charset="0"/>
              <a:buChar char="•"/>
            </a:pPr>
            <a:r>
              <a:rPr lang="en-US" sz="1600" b="1" dirty="0">
                <a:solidFill>
                  <a:srgbClr val="000000"/>
                </a:solidFill>
                <a:latin typeface="Calibri" panose="020F0502020204030204" pitchFamily="34" charset="0"/>
              </a:rPr>
              <a:t>Deflagration:</a:t>
            </a:r>
            <a:r>
              <a:rPr lang="en-US" sz="1600" dirty="0">
                <a:solidFill>
                  <a:srgbClr val="000000"/>
                </a:solidFill>
                <a:latin typeface="Calibri" panose="020F0502020204030204" pitchFamily="34" charset="0"/>
              </a:rPr>
              <a:t> resulting shock wave moving at the speed less than speed of sound (Mach Number &lt; 1). </a:t>
            </a:r>
          </a:p>
          <a:p>
            <a:pPr marL="557213" lvl="1" indent="-214313" algn="just">
              <a:buFont typeface="Arial" panose="020B0604020202020204" pitchFamily="34" charset="0"/>
              <a:buChar char="•"/>
            </a:pPr>
            <a:endParaRPr lang="en-US" sz="1600" dirty="0">
              <a:solidFill>
                <a:srgbClr val="000000"/>
              </a:solidFill>
              <a:latin typeface="Calibri" panose="020F0502020204030204" pitchFamily="34" charset="0"/>
            </a:endParaRPr>
          </a:p>
          <a:p>
            <a:pPr marL="557213" lvl="1" indent="-214313" algn="just">
              <a:buFont typeface="Arial" panose="020B0604020202020204" pitchFamily="34" charset="0"/>
              <a:buChar char="•"/>
            </a:pPr>
            <a:r>
              <a:rPr lang="en-US" sz="1600" b="1" dirty="0">
                <a:solidFill>
                  <a:srgbClr val="000000"/>
                </a:solidFill>
                <a:latin typeface="Calibri" panose="020F0502020204030204" pitchFamily="34" charset="0"/>
              </a:rPr>
              <a:t>Detonation: </a:t>
            </a:r>
            <a:r>
              <a:rPr lang="en-US" sz="1600" dirty="0">
                <a:solidFill>
                  <a:srgbClr val="000000"/>
                </a:solidFill>
                <a:latin typeface="Calibri" panose="020F0502020204030204" pitchFamily="34" charset="0"/>
              </a:rPr>
              <a:t>resulting shock wave moving at the speed greater than speed of sound (Mach Number &gt; 1), i.e., shock wave followed closely by a combustion wave. </a:t>
            </a:r>
          </a:p>
        </p:txBody>
      </p:sp>
      <p:pic>
        <p:nvPicPr>
          <p:cNvPr id="4" name="Picture 3">
            <a:extLst>
              <a:ext uri="{FF2B5EF4-FFF2-40B4-BE49-F238E27FC236}">
                <a16:creationId xmlns:a16="http://schemas.microsoft.com/office/drawing/2014/main" id="{5885CDE2-1199-4779-9AD0-D490B53865A1}"/>
              </a:ext>
            </a:extLst>
          </p:cNvPr>
          <p:cNvPicPr>
            <a:picLocks noChangeAspect="1"/>
          </p:cNvPicPr>
          <p:nvPr/>
        </p:nvPicPr>
        <p:blipFill>
          <a:blip r:embed="rId2"/>
          <a:stretch>
            <a:fillRect/>
          </a:stretch>
        </p:blipFill>
        <p:spPr>
          <a:xfrm>
            <a:off x="190501" y="4212322"/>
            <a:ext cx="3087983" cy="1716555"/>
          </a:xfrm>
          <a:prstGeom prst="rect">
            <a:avLst/>
          </a:prstGeom>
        </p:spPr>
      </p:pic>
      <p:pic>
        <p:nvPicPr>
          <p:cNvPr id="15" name="Picture 14">
            <a:extLst>
              <a:ext uri="{FF2B5EF4-FFF2-40B4-BE49-F238E27FC236}">
                <a16:creationId xmlns:a16="http://schemas.microsoft.com/office/drawing/2014/main" id="{DADE0DA2-83CC-4AC8-90B7-47D4D1623947}"/>
              </a:ext>
            </a:extLst>
          </p:cNvPr>
          <p:cNvPicPr>
            <a:picLocks noChangeAspect="1"/>
          </p:cNvPicPr>
          <p:nvPr/>
        </p:nvPicPr>
        <p:blipFill rotWithShape="1">
          <a:blip r:embed="rId3"/>
          <a:srcRect l="4328" t="9321" r="812" b="3632"/>
          <a:stretch/>
        </p:blipFill>
        <p:spPr>
          <a:xfrm>
            <a:off x="3448049" y="4123324"/>
            <a:ext cx="5367017" cy="2102297"/>
          </a:xfrm>
          <a:prstGeom prst="rect">
            <a:avLst/>
          </a:prstGeom>
        </p:spPr>
      </p:pic>
      <p:cxnSp>
        <p:nvCxnSpPr>
          <p:cNvPr id="10" name="Straight Connector 9">
            <a:extLst>
              <a:ext uri="{FF2B5EF4-FFF2-40B4-BE49-F238E27FC236}">
                <a16:creationId xmlns:a16="http://schemas.microsoft.com/office/drawing/2014/main" id="{A44118B2-EADE-4D7E-915B-6952A6AEC11E}"/>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86AFBE-0731-4B45-A174-2340DB682716}"/>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FIRE SAFETY AND PREVENTION</a:t>
            </a:r>
          </a:p>
        </p:txBody>
      </p:sp>
      <p:sp>
        <p:nvSpPr>
          <p:cNvPr id="14" name="TextBox 13">
            <a:extLst>
              <a:ext uri="{FF2B5EF4-FFF2-40B4-BE49-F238E27FC236}">
                <a16:creationId xmlns:a16="http://schemas.microsoft.com/office/drawing/2014/main" id="{122EBE65-75E1-4687-896F-D5B3EC3CA69E}"/>
              </a:ext>
            </a:extLst>
          </p:cNvPr>
          <p:cNvSpPr txBox="1"/>
          <p:nvPr/>
        </p:nvSpPr>
        <p:spPr>
          <a:xfrm>
            <a:off x="7774670" y="6107268"/>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spTree>
    <p:extLst>
      <p:ext uri="{BB962C8B-B14F-4D97-AF65-F5344CB8AC3E}">
        <p14:creationId xmlns:p14="http://schemas.microsoft.com/office/powerpoint/2010/main" val="250059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19</a:t>
            </a:fld>
            <a:endParaRPr lang="en-IN"/>
          </a:p>
        </p:txBody>
      </p:sp>
      <p:sp>
        <p:nvSpPr>
          <p:cNvPr id="10" name="TextBox 9">
            <a:extLst>
              <a:ext uri="{FF2B5EF4-FFF2-40B4-BE49-F238E27FC236}">
                <a16:creationId xmlns:a16="http://schemas.microsoft.com/office/drawing/2014/main" id="{6E609863-91E1-4888-989F-EF979B1320BF}"/>
              </a:ext>
            </a:extLst>
          </p:cNvPr>
          <p:cNvSpPr txBox="1"/>
          <p:nvPr/>
        </p:nvSpPr>
        <p:spPr>
          <a:xfrm>
            <a:off x="115460" y="1440147"/>
            <a:ext cx="2706724" cy="4031873"/>
          </a:xfrm>
          <a:prstGeom prst="rect">
            <a:avLst/>
          </a:prstGeom>
          <a:noFill/>
        </p:spPr>
        <p:txBody>
          <a:bodyPr wrap="square">
            <a:spAutoFit/>
          </a:bodyPr>
          <a:lstStyle/>
          <a:p>
            <a:pPr algn="ctr"/>
            <a:r>
              <a:rPr lang="en-US" sz="1600" b="1" dirty="0">
                <a:solidFill>
                  <a:srgbClr val="000000"/>
                </a:solidFill>
                <a:latin typeface="Calibri" panose="020F0502020204030204" pitchFamily="34" charset="0"/>
              </a:rPr>
              <a:t>Unconfined Vapor Cloud Explosion (UVCE)</a:t>
            </a:r>
          </a:p>
          <a:p>
            <a:pPr algn="ctr"/>
            <a:endParaRPr lang="en-US" sz="1600" b="1" dirty="0">
              <a:solidFill>
                <a:srgbClr val="000000"/>
              </a:solidFill>
              <a:latin typeface="Calibri" panose="020F0502020204030204" pitchFamily="34" charset="0"/>
            </a:endParaRPr>
          </a:p>
          <a:p>
            <a:pPr algn="just"/>
            <a:r>
              <a:rPr lang="en-US" sz="1600" dirty="0">
                <a:solidFill>
                  <a:srgbClr val="000000"/>
                </a:solidFill>
                <a:latin typeface="Calibri" panose="020F0502020204030204" pitchFamily="34" charset="0"/>
              </a:rPr>
              <a:t>It is an explosion due to the ignition of large pre-mixed cloud of flammable vapor and air of concentration within the flammable range. </a:t>
            </a:r>
          </a:p>
          <a:p>
            <a:pPr algn="just"/>
            <a:endParaRPr lang="en-US" sz="1600" dirty="0">
              <a:solidFill>
                <a:srgbClr val="000000"/>
              </a:solidFill>
              <a:latin typeface="Calibri" panose="020F0502020204030204" pitchFamily="34" charset="0"/>
            </a:endParaRPr>
          </a:p>
          <a:p>
            <a:pPr algn="just"/>
            <a:r>
              <a:rPr lang="en-US" sz="1600" b="1" dirty="0">
                <a:solidFill>
                  <a:srgbClr val="000000"/>
                </a:solidFill>
                <a:latin typeface="Calibri" panose="020F0502020204030204" pitchFamily="34" charset="0"/>
              </a:rPr>
              <a:t>Popular example:</a:t>
            </a:r>
          </a:p>
          <a:p>
            <a:pPr algn="just"/>
            <a:r>
              <a:rPr lang="en-US" sz="1600" dirty="0" err="1">
                <a:solidFill>
                  <a:srgbClr val="000000"/>
                </a:solidFill>
                <a:latin typeface="Calibri" panose="020F0502020204030204" pitchFamily="34" charset="0"/>
              </a:rPr>
              <a:t>Flixborough</a:t>
            </a:r>
            <a:r>
              <a:rPr lang="en-US" sz="1600" dirty="0">
                <a:solidFill>
                  <a:srgbClr val="000000"/>
                </a:solidFill>
                <a:latin typeface="Calibri" panose="020F0502020204030204" pitchFamily="34" charset="0"/>
              </a:rPr>
              <a:t>, 1974 in which a major leak of hydrocarbon occurred at a reactor non-standard modified piping, forming vapor cloud, ignited and led to UVCE.</a:t>
            </a:r>
          </a:p>
        </p:txBody>
      </p:sp>
      <p:sp>
        <p:nvSpPr>
          <p:cNvPr id="11" name="TextBox 10">
            <a:extLst>
              <a:ext uri="{FF2B5EF4-FFF2-40B4-BE49-F238E27FC236}">
                <a16:creationId xmlns:a16="http://schemas.microsoft.com/office/drawing/2014/main" id="{5BCF0E88-3E96-4369-868E-F641B066A652}"/>
              </a:ext>
            </a:extLst>
          </p:cNvPr>
          <p:cNvSpPr txBox="1"/>
          <p:nvPr/>
        </p:nvSpPr>
        <p:spPr>
          <a:xfrm>
            <a:off x="2924002" y="874455"/>
            <a:ext cx="3210761" cy="2554545"/>
          </a:xfrm>
          <a:prstGeom prst="rect">
            <a:avLst/>
          </a:prstGeom>
          <a:noFill/>
        </p:spPr>
        <p:txBody>
          <a:bodyPr wrap="square">
            <a:spAutoFit/>
          </a:bodyPr>
          <a:lstStyle/>
          <a:p>
            <a:pPr algn="ctr"/>
            <a:r>
              <a:rPr lang="en-US" sz="1600" b="1" dirty="0">
                <a:solidFill>
                  <a:srgbClr val="000000"/>
                </a:solidFill>
                <a:latin typeface="Calibri" panose="020F0502020204030204" pitchFamily="34" charset="0"/>
              </a:rPr>
              <a:t>Confined Vapor Cloud Explosion (CVCE)</a:t>
            </a:r>
          </a:p>
          <a:p>
            <a:pPr algn="just"/>
            <a:endParaRPr lang="en-IN" sz="1600" dirty="0">
              <a:solidFill>
                <a:srgbClr val="000000"/>
              </a:solidFill>
              <a:latin typeface="Calibri" panose="020F0502020204030204" pitchFamily="34" charset="0"/>
            </a:endParaRPr>
          </a:p>
          <a:p>
            <a:pPr algn="just"/>
            <a:r>
              <a:rPr lang="en-US" sz="1600" dirty="0">
                <a:solidFill>
                  <a:srgbClr val="000000"/>
                </a:solidFill>
                <a:latin typeface="Calibri" panose="020F0502020204030204" pitchFamily="34" charset="0"/>
              </a:rPr>
              <a:t>Vapor explosion occurs within a vessel or building.</a:t>
            </a:r>
          </a:p>
          <a:p>
            <a:pPr algn="just"/>
            <a:endParaRPr lang="en-US" sz="1600" dirty="0">
              <a:solidFill>
                <a:srgbClr val="000000"/>
              </a:solidFill>
              <a:latin typeface="Calibri" panose="020F0502020204030204" pitchFamily="34" charset="0"/>
            </a:endParaRPr>
          </a:p>
          <a:p>
            <a:pPr algn="just"/>
            <a:r>
              <a:rPr lang="en-US" sz="1600" b="1" dirty="0">
                <a:solidFill>
                  <a:srgbClr val="000000"/>
                </a:solidFill>
                <a:latin typeface="Calibri" panose="020F0502020204030204" pitchFamily="34" charset="0"/>
              </a:rPr>
              <a:t>Popular example: </a:t>
            </a:r>
            <a:r>
              <a:rPr lang="en-US" sz="1600" dirty="0" err="1">
                <a:solidFill>
                  <a:srgbClr val="000000"/>
                </a:solidFill>
                <a:latin typeface="Calibri" panose="020F0502020204030204" pitchFamily="34" charset="0"/>
              </a:rPr>
              <a:t>Abbeystead</a:t>
            </a:r>
            <a:r>
              <a:rPr lang="en-US" sz="1600" dirty="0">
                <a:solidFill>
                  <a:srgbClr val="000000"/>
                </a:solidFill>
                <a:latin typeface="Calibri" panose="020F0502020204030204" pitchFamily="34" charset="0"/>
              </a:rPr>
              <a:t> disaster, 1984, in which methane gas in water pumping station ignited killing several visitors. </a:t>
            </a:r>
          </a:p>
        </p:txBody>
      </p:sp>
      <p:sp>
        <p:nvSpPr>
          <p:cNvPr id="14" name="TextBox 13">
            <a:extLst>
              <a:ext uri="{FF2B5EF4-FFF2-40B4-BE49-F238E27FC236}">
                <a16:creationId xmlns:a16="http://schemas.microsoft.com/office/drawing/2014/main" id="{71983584-EF2F-4E07-83AF-49E6ED51703C}"/>
              </a:ext>
            </a:extLst>
          </p:cNvPr>
          <p:cNvSpPr txBox="1"/>
          <p:nvPr/>
        </p:nvSpPr>
        <p:spPr>
          <a:xfrm>
            <a:off x="6219999" y="1440146"/>
            <a:ext cx="2695399" cy="4524315"/>
          </a:xfrm>
          <a:prstGeom prst="rect">
            <a:avLst/>
          </a:prstGeom>
          <a:noFill/>
        </p:spPr>
        <p:txBody>
          <a:bodyPr wrap="square">
            <a:spAutoFit/>
          </a:bodyPr>
          <a:lstStyle/>
          <a:p>
            <a:pPr algn="ctr"/>
            <a:r>
              <a:rPr lang="en-IN" sz="1600" b="1" dirty="0">
                <a:solidFill>
                  <a:srgbClr val="000000"/>
                </a:solidFill>
                <a:latin typeface="Calibri" panose="020F0502020204030204" pitchFamily="34" charset="0"/>
              </a:rPr>
              <a:t>Boiling Liquid Expanding Vapor Explosion (BLEVE)</a:t>
            </a:r>
          </a:p>
          <a:p>
            <a:pPr algn="ctr"/>
            <a:endParaRPr lang="en-IN" sz="1600" dirty="0">
              <a:solidFill>
                <a:srgbClr val="000000"/>
              </a:solidFill>
              <a:latin typeface="Calibri" panose="020F0502020204030204" pitchFamily="34" charset="0"/>
            </a:endParaRPr>
          </a:p>
          <a:p>
            <a:pPr algn="just"/>
            <a:r>
              <a:rPr lang="en-IN" sz="1600" dirty="0">
                <a:solidFill>
                  <a:srgbClr val="000000"/>
                </a:solidFill>
                <a:latin typeface="Calibri" panose="020F0502020204030204" pitchFamily="34" charset="0"/>
              </a:rPr>
              <a:t>Vessel containing flammable liquid (e.g., LPG) is heated by fire from neighbouring vessel. The flammable liquid vaporized and build pressure, vessel weakened and finally ruptures creating vapor cloud and explodes. Casualties are from blast effect, thermal radiation or missiles. </a:t>
            </a:r>
          </a:p>
          <a:p>
            <a:pPr algn="just"/>
            <a:endParaRPr lang="en-IN" sz="1600" dirty="0">
              <a:solidFill>
                <a:srgbClr val="000000"/>
              </a:solidFill>
              <a:latin typeface="Calibri" panose="020F0502020204030204" pitchFamily="34" charset="0"/>
            </a:endParaRPr>
          </a:p>
          <a:p>
            <a:pPr algn="just"/>
            <a:r>
              <a:rPr lang="en-IN" sz="1600" b="1" dirty="0">
                <a:solidFill>
                  <a:srgbClr val="000000"/>
                </a:solidFill>
                <a:latin typeface="Calibri" panose="020F0502020204030204" pitchFamily="34" charset="0"/>
              </a:rPr>
              <a:t>Popular example: </a:t>
            </a:r>
            <a:r>
              <a:rPr lang="en-IN" sz="1600" dirty="0" err="1">
                <a:solidFill>
                  <a:srgbClr val="000000"/>
                </a:solidFill>
                <a:latin typeface="Calibri" panose="020F0502020204030204" pitchFamily="34" charset="0"/>
              </a:rPr>
              <a:t>Feyzin</a:t>
            </a:r>
            <a:r>
              <a:rPr lang="en-IN" sz="1600" dirty="0">
                <a:solidFill>
                  <a:srgbClr val="000000"/>
                </a:solidFill>
                <a:latin typeface="Calibri" panose="020F0502020204030204" pitchFamily="34" charset="0"/>
              </a:rPr>
              <a:t> 1966 involving propane tank and San </a:t>
            </a:r>
            <a:r>
              <a:rPr lang="en-IN" sz="1600" dirty="0" err="1">
                <a:solidFill>
                  <a:srgbClr val="000000"/>
                </a:solidFill>
                <a:latin typeface="Calibri" panose="020F0502020204030204" pitchFamily="34" charset="0"/>
              </a:rPr>
              <a:t>Juanico</a:t>
            </a:r>
            <a:r>
              <a:rPr lang="en-IN" sz="1600" dirty="0">
                <a:solidFill>
                  <a:srgbClr val="000000"/>
                </a:solidFill>
                <a:latin typeface="Calibri" panose="020F0502020204030204" pitchFamily="34" charset="0"/>
              </a:rPr>
              <a:t>, Mexico City 1984 involving LPG tank.</a:t>
            </a:r>
          </a:p>
        </p:txBody>
      </p:sp>
      <p:sp>
        <p:nvSpPr>
          <p:cNvPr id="16" name="TextBox 15">
            <a:extLst>
              <a:ext uri="{FF2B5EF4-FFF2-40B4-BE49-F238E27FC236}">
                <a16:creationId xmlns:a16="http://schemas.microsoft.com/office/drawing/2014/main" id="{865C7EAD-A1D4-4BC3-8531-CE71380382E3}"/>
              </a:ext>
            </a:extLst>
          </p:cNvPr>
          <p:cNvSpPr txBox="1"/>
          <p:nvPr/>
        </p:nvSpPr>
        <p:spPr>
          <a:xfrm>
            <a:off x="2927788" y="3477771"/>
            <a:ext cx="3190393" cy="2800767"/>
          </a:xfrm>
          <a:prstGeom prst="rect">
            <a:avLst/>
          </a:prstGeom>
          <a:noFill/>
        </p:spPr>
        <p:txBody>
          <a:bodyPr wrap="square">
            <a:spAutoFit/>
          </a:bodyPr>
          <a:lstStyle/>
          <a:p>
            <a:pPr algn="ctr"/>
            <a:r>
              <a:rPr lang="en-US" sz="1600" b="1" dirty="0">
                <a:solidFill>
                  <a:srgbClr val="000000"/>
                </a:solidFill>
                <a:latin typeface="Calibri" panose="020F0502020204030204" pitchFamily="34" charset="0"/>
              </a:rPr>
              <a:t>Dust Explosion (DE)</a:t>
            </a:r>
          </a:p>
          <a:p>
            <a:pPr algn="ctr"/>
            <a:endParaRPr lang="en-IN" sz="1600" dirty="0">
              <a:solidFill>
                <a:srgbClr val="000000"/>
              </a:solidFill>
              <a:latin typeface="Calibri" panose="020F0502020204030204" pitchFamily="34" charset="0"/>
            </a:endParaRPr>
          </a:p>
          <a:p>
            <a:pPr algn="just"/>
            <a:r>
              <a:rPr lang="en-US" sz="1600" dirty="0">
                <a:solidFill>
                  <a:srgbClr val="000000"/>
                </a:solidFill>
                <a:latin typeface="Calibri" panose="020F0502020204030204" pitchFamily="34" charset="0"/>
              </a:rPr>
              <a:t>Results from the rapid combustion of fine combustible solid particles (dust in grain silo, iron &amp; aluminum dust).</a:t>
            </a:r>
          </a:p>
          <a:p>
            <a:pPr algn="just"/>
            <a:endParaRPr lang="en-US" sz="1600" dirty="0">
              <a:solidFill>
                <a:srgbClr val="000000"/>
              </a:solidFill>
              <a:latin typeface="Calibri" panose="020F0502020204030204" pitchFamily="34" charset="0"/>
            </a:endParaRPr>
          </a:p>
          <a:p>
            <a:pPr algn="just"/>
            <a:r>
              <a:rPr lang="en-US" sz="1600" b="1" dirty="0">
                <a:solidFill>
                  <a:srgbClr val="000000"/>
                </a:solidFill>
                <a:latin typeface="Calibri" panose="020F0502020204030204" pitchFamily="34" charset="0"/>
              </a:rPr>
              <a:t>Popular example: </a:t>
            </a:r>
            <a:r>
              <a:rPr lang="en-US" sz="1600" dirty="0">
                <a:solidFill>
                  <a:srgbClr val="000000"/>
                </a:solidFill>
                <a:latin typeface="Calibri" panose="020F0502020204030204" pitchFamily="34" charset="0"/>
              </a:rPr>
              <a:t>New Orleans in 1977 in which 45 silos containing corn, wheat and soy beans were involved.</a:t>
            </a:r>
          </a:p>
        </p:txBody>
      </p:sp>
      <p:cxnSp>
        <p:nvCxnSpPr>
          <p:cNvPr id="17" name="Straight Connector 16">
            <a:extLst>
              <a:ext uri="{FF2B5EF4-FFF2-40B4-BE49-F238E27FC236}">
                <a16:creationId xmlns:a16="http://schemas.microsoft.com/office/drawing/2014/main" id="{7A96C677-E593-4459-BD64-912EC6CEB84F}"/>
              </a:ext>
            </a:extLst>
          </p:cNvPr>
          <p:cNvCxnSpPr>
            <a:cxnSpLocks/>
          </p:cNvCxnSpPr>
          <p:nvPr/>
        </p:nvCxnSpPr>
        <p:spPr>
          <a:xfrm>
            <a:off x="2825969" y="937000"/>
            <a:ext cx="0" cy="5243667"/>
          </a:xfrm>
          <a:prstGeom prst="line">
            <a:avLst/>
          </a:prstGeom>
          <a:ln w="34925" cmpd="tri">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04F8D6-53C0-4BAA-B3D2-FFC60FD485B8}"/>
              </a:ext>
            </a:extLst>
          </p:cNvPr>
          <p:cNvCxnSpPr>
            <a:cxnSpLocks/>
          </p:cNvCxnSpPr>
          <p:nvPr/>
        </p:nvCxnSpPr>
        <p:spPr>
          <a:xfrm>
            <a:off x="6138548" y="937000"/>
            <a:ext cx="0" cy="5341538"/>
          </a:xfrm>
          <a:prstGeom prst="line">
            <a:avLst/>
          </a:prstGeom>
          <a:ln w="34925" cmpd="tri">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D54997-635F-4E23-936C-D379E6AE8CFC}"/>
              </a:ext>
            </a:extLst>
          </p:cNvPr>
          <p:cNvCxnSpPr>
            <a:cxnSpLocks/>
          </p:cNvCxnSpPr>
          <p:nvPr/>
        </p:nvCxnSpPr>
        <p:spPr>
          <a:xfrm rot="16200000">
            <a:off x="4473420" y="1892870"/>
            <a:ext cx="0" cy="3132000"/>
          </a:xfrm>
          <a:prstGeom prst="line">
            <a:avLst/>
          </a:prstGeom>
          <a:ln w="34925" cmpd="tri">
            <a:solidFill>
              <a:srgbClr val="29197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7B004C4-B3AD-4F33-A15F-1AEA21CF804C}"/>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97947F3-7B35-4730-9CDD-C8B0396B887C}"/>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FIRE SAFETY AND PREVENTION</a:t>
            </a:r>
          </a:p>
        </p:txBody>
      </p:sp>
    </p:spTree>
    <p:extLst>
      <p:ext uri="{BB962C8B-B14F-4D97-AF65-F5344CB8AC3E}">
        <p14:creationId xmlns:p14="http://schemas.microsoft.com/office/powerpoint/2010/main" val="316536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fld id="{3E836D00-5F9B-4DCC-B37C-D4BBF04CB606}" type="datetime1">
              <a:rPr lang="en-IN" smtClean="0"/>
              <a:t>20-01-2025</a:t>
            </a:fld>
            <a:endParaRPr lang="en-IN"/>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fld id="{2E3AE14D-FC0C-444C-98A2-B7580AD0B3C0}" type="slidenum">
              <a:rPr lang="en-IN" smtClean="0"/>
              <a:t>2</a:t>
            </a:fld>
            <a:endParaRPr lang="en-IN"/>
          </a:p>
        </p:txBody>
      </p:sp>
      <p:sp>
        <p:nvSpPr>
          <p:cNvPr id="7" name="TextBox 6">
            <a:extLst>
              <a:ext uri="{FF2B5EF4-FFF2-40B4-BE49-F238E27FC236}">
                <a16:creationId xmlns:a16="http://schemas.microsoft.com/office/drawing/2014/main" id="{A797637C-6674-4F5E-A775-70F66CCF28D8}"/>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INTRODUCTION TO EMERGENCY SITUATIONS</a:t>
            </a:r>
          </a:p>
        </p:txBody>
      </p:sp>
      <p:sp>
        <p:nvSpPr>
          <p:cNvPr id="8" name="TextBox 7">
            <a:extLst>
              <a:ext uri="{FF2B5EF4-FFF2-40B4-BE49-F238E27FC236}">
                <a16:creationId xmlns:a16="http://schemas.microsoft.com/office/drawing/2014/main" id="{CC957528-0687-4803-B426-4499DCD66901}"/>
              </a:ext>
            </a:extLst>
          </p:cNvPr>
          <p:cNvSpPr txBox="1"/>
          <p:nvPr/>
        </p:nvSpPr>
        <p:spPr>
          <a:xfrm>
            <a:off x="130175" y="1054588"/>
            <a:ext cx="8896350" cy="584775"/>
          </a:xfrm>
          <a:prstGeom prst="rect">
            <a:avLst/>
          </a:prstGeom>
          <a:noFill/>
        </p:spPr>
        <p:txBody>
          <a:bodyPr wrap="square">
            <a:spAutoFit/>
          </a:bodyPr>
          <a:lstStyle/>
          <a:p>
            <a:pPr marL="214313" indent="-214313">
              <a:buFont typeface="Wingdings" panose="05000000000000000000" pitchFamily="2" charset="2"/>
              <a:buChar char="§"/>
            </a:pPr>
            <a:r>
              <a:rPr lang="en-US" sz="1600" dirty="0"/>
              <a:t>Types of emergencies that can arise in industrial settings: </a:t>
            </a:r>
            <a:r>
              <a:rPr lang="en-US" sz="1600" b="1" dirty="0"/>
              <a:t>Fires, Explosions, Chemical spills, Gas leaks,</a:t>
            </a:r>
            <a:r>
              <a:rPr lang="en-US" sz="1600" dirty="0"/>
              <a:t> and </a:t>
            </a:r>
            <a:r>
              <a:rPr lang="en-US" sz="1600" b="1" dirty="0"/>
              <a:t>Power failures</a:t>
            </a:r>
            <a:endParaRPr lang="en-IN" sz="1600" b="1" dirty="0"/>
          </a:p>
        </p:txBody>
      </p:sp>
      <p:grpSp>
        <p:nvGrpSpPr>
          <p:cNvPr id="15" name="Group 14">
            <a:extLst>
              <a:ext uri="{FF2B5EF4-FFF2-40B4-BE49-F238E27FC236}">
                <a16:creationId xmlns:a16="http://schemas.microsoft.com/office/drawing/2014/main" id="{99EA54B6-FAB4-4908-B219-D006B8984198}"/>
              </a:ext>
            </a:extLst>
          </p:cNvPr>
          <p:cNvGrpSpPr/>
          <p:nvPr/>
        </p:nvGrpSpPr>
        <p:grpSpPr>
          <a:xfrm>
            <a:off x="206376" y="2179232"/>
            <a:ext cx="8731249" cy="2664619"/>
            <a:chOff x="203201" y="1150742"/>
            <a:chExt cx="11641665" cy="3552825"/>
          </a:xfrm>
        </p:grpSpPr>
        <p:pic>
          <p:nvPicPr>
            <p:cNvPr id="13" name="Picture 12">
              <a:extLst>
                <a:ext uri="{FF2B5EF4-FFF2-40B4-BE49-F238E27FC236}">
                  <a16:creationId xmlns:a16="http://schemas.microsoft.com/office/drawing/2014/main" id="{ABA9BC7D-59C4-4E69-8833-E8E75C12F4F3}"/>
                </a:ext>
              </a:extLst>
            </p:cNvPr>
            <p:cNvPicPr>
              <a:picLocks noChangeAspect="1"/>
            </p:cNvPicPr>
            <p:nvPr/>
          </p:nvPicPr>
          <p:blipFill rotWithShape="1">
            <a:blip r:embed="rId2">
              <a:extLst>
                <a:ext uri="{28A0092B-C50C-407E-A947-70E740481C1C}">
                  <a14:useLocalDpi xmlns:a14="http://schemas.microsoft.com/office/drawing/2010/main" val="0"/>
                </a:ext>
              </a:extLst>
            </a:blip>
            <a:srcRect t="7490" b="9266"/>
            <a:stretch/>
          </p:blipFill>
          <p:spPr>
            <a:xfrm>
              <a:off x="6154305" y="1150742"/>
              <a:ext cx="5690561" cy="3552821"/>
            </a:xfrm>
            <a:prstGeom prst="rect">
              <a:avLst/>
            </a:prstGeom>
          </p:spPr>
        </p:pic>
        <p:pic>
          <p:nvPicPr>
            <p:cNvPr id="14" name="Picture 13">
              <a:extLst>
                <a:ext uri="{FF2B5EF4-FFF2-40B4-BE49-F238E27FC236}">
                  <a16:creationId xmlns:a16="http://schemas.microsoft.com/office/drawing/2014/main" id="{2131240F-FF91-4CD2-A1F0-61B74E554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1" y="1150742"/>
              <a:ext cx="5800531" cy="3552825"/>
            </a:xfrm>
            <a:prstGeom prst="rect">
              <a:avLst/>
            </a:prstGeom>
          </p:spPr>
        </p:pic>
      </p:grpSp>
      <p:sp>
        <p:nvSpPr>
          <p:cNvPr id="16" name="TextBox 15">
            <a:extLst>
              <a:ext uri="{FF2B5EF4-FFF2-40B4-BE49-F238E27FC236}">
                <a16:creationId xmlns:a16="http://schemas.microsoft.com/office/drawing/2014/main" id="{675EADE1-BA38-4B90-A8BE-61539733F1CA}"/>
              </a:ext>
            </a:extLst>
          </p:cNvPr>
          <p:cNvSpPr txBox="1"/>
          <p:nvPr/>
        </p:nvSpPr>
        <p:spPr>
          <a:xfrm>
            <a:off x="2863850" y="4591051"/>
            <a:ext cx="1587500" cy="300082"/>
          </a:xfrm>
          <a:prstGeom prst="rect">
            <a:avLst/>
          </a:prstGeom>
          <a:noFill/>
        </p:spPr>
        <p:txBody>
          <a:bodyPr wrap="square" rtlCol="0">
            <a:spAutoFit/>
          </a:bodyPr>
          <a:lstStyle/>
          <a:p>
            <a:pPr algn="ctr"/>
            <a:r>
              <a:rPr lang="en-US" sz="1350" b="1" dirty="0">
                <a:solidFill>
                  <a:schemeClr val="bg1"/>
                </a:solidFill>
              </a:rPr>
              <a:t>Bhopal Gas Tragedy</a:t>
            </a:r>
            <a:endParaRPr lang="en-IN" sz="1350" b="1" dirty="0">
              <a:solidFill>
                <a:schemeClr val="bg1"/>
              </a:solidFill>
            </a:endParaRPr>
          </a:p>
        </p:txBody>
      </p:sp>
      <p:sp>
        <p:nvSpPr>
          <p:cNvPr id="17" name="TextBox 16">
            <a:extLst>
              <a:ext uri="{FF2B5EF4-FFF2-40B4-BE49-F238E27FC236}">
                <a16:creationId xmlns:a16="http://schemas.microsoft.com/office/drawing/2014/main" id="{96742DF4-91A7-4A84-A18E-45FAFA7C952B}"/>
              </a:ext>
            </a:extLst>
          </p:cNvPr>
          <p:cNvSpPr txBox="1"/>
          <p:nvPr/>
        </p:nvSpPr>
        <p:spPr>
          <a:xfrm>
            <a:off x="6667501" y="4566851"/>
            <a:ext cx="2214777" cy="300082"/>
          </a:xfrm>
          <a:prstGeom prst="rect">
            <a:avLst/>
          </a:prstGeom>
          <a:noFill/>
        </p:spPr>
        <p:txBody>
          <a:bodyPr wrap="square" rtlCol="0">
            <a:spAutoFit/>
          </a:bodyPr>
          <a:lstStyle/>
          <a:p>
            <a:pPr algn="ctr"/>
            <a:r>
              <a:rPr lang="en-US" sz="1350" b="1" dirty="0">
                <a:solidFill>
                  <a:schemeClr val="bg1"/>
                </a:solidFill>
              </a:rPr>
              <a:t>Deepwater Horizon Oil Spill</a:t>
            </a:r>
            <a:endParaRPr lang="en-IN" sz="1350" b="1" dirty="0">
              <a:solidFill>
                <a:schemeClr val="bg1"/>
              </a:solidFill>
            </a:endParaRPr>
          </a:p>
        </p:txBody>
      </p:sp>
      <p:sp>
        <p:nvSpPr>
          <p:cNvPr id="19" name="TextBox 18">
            <a:extLst>
              <a:ext uri="{FF2B5EF4-FFF2-40B4-BE49-F238E27FC236}">
                <a16:creationId xmlns:a16="http://schemas.microsoft.com/office/drawing/2014/main" id="{6AEE71A3-563A-4E84-A4E1-9127744E9EE0}"/>
              </a:ext>
            </a:extLst>
          </p:cNvPr>
          <p:cNvSpPr txBox="1"/>
          <p:nvPr/>
        </p:nvSpPr>
        <p:spPr>
          <a:xfrm>
            <a:off x="2290763" y="5183768"/>
            <a:ext cx="4575174" cy="369332"/>
          </a:xfrm>
          <a:prstGeom prst="rect">
            <a:avLst/>
          </a:prstGeom>
          <a:noFill/>
        </p:spPr>
        <p:txBody>
          <a:bodyPr wrap="square">
            <a:spAutoFit/>
          </a:bodyPr>
          <a:lstStyle/>
          <a:p>
            <a:pPr algn="ctr"/>
            <a:r>
              <a:rPr lang="en-US" b="1" dirty="0"/>
              <a:t>EMERGENCY RESPONSE PLANNING (ERP)</a:t>
            </a:r>
            <a:endParaRPr lang="en-IN" b="1" dirty="0"/>
          </a:p>
        </p:txBody>
      </p:sp>
      <p:sp>
        <p:nvSpPr>
          <p:cNvPr id="18" name="TextBox 17">
            <a:extLst>
              <a:ext uri="{FF2B5EF4-FFF2-40B4-BE49-F238E27FC236}">
                <a16:creationId xmlns:a16="http://schemas.microsoft.com/office/drawing/2014/main" id="{F4F00760-6702-4B5E-99FF-ABCBB7C05603}"/>
              </a:ext>
            </a:extLst>
          </p:cNvPr>
          <p:cNvSpPr txBox="1"/>
          <p:nvPr/>
        </p:nvSpPr>
        <p:spPr>
          <a:xfrm>
            <a:off x="7844614" y="6004020"/>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20" name="Straight Connector 19">
            <a:extLst>
              <a:ext uri="{FF2B5EF4-FFF2-40B4-BE49-F238E27FC236}">
                <a16:creationId xmlns:a16="http://schemas.microsoft.com/office/drawing/2014/main" id="{10F11067-ED09-40FF-96E5-29DB8EE68203}"/>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5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fld id="{3E836D00-5F9B-4DCC-B37C-D4BBF04CB606}" type="datetime1">
              <a:rPr lang="en-IN" smtClean="0"/>
              <a:t>20-01-2025</a:t>
            </a:fld>
            <a:endParaRPr lang="en-IN"/>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fld id="{2E3AE14D-FC0C-444C-98A2-B7580AD0B3C0}" type="slidenum">
              <a:rPr lang="en-IN" smtClean="0"/>
              <a:t>20</a:t>
            </a:fld>
            <a:endParaRPr lang="en-IN"/>
          </a:p>
        </p:txBody>
      </p:sp>
      <p:sp>
        <p:nvSpPr>
          <p:cNvPr id="9" name="TextBox 8">
            <a:extLst>
              <a:ext uri="{FF2B5EF4-FFF2-40B4-BE49-F238E27FC236}">
                <a16:creationId xmlns:a16="http://schemas.microsoft.com/office/drawing/2014/main" id="{712FB1F9-A448-46F4-B1DF-7BD9BE515D6A}"/>
              </a:ext>
            </a:extLst>
          </p:cNvPr>
          <p:cNvSpPr txBox="1"/>
          <p:nvPr/>
        </p:nvSpPr>
        <p:spPr>
          <a:xfrm>
            <a:off x="162450" y="992688"/>
            <a:ext cx="8801100" cy="5016758"/>
          </a:xfrm>
          <a:prstGeom prst="rect">
            <a:avLst/>
          </a:prstGeom>
          <a:noFill/>
        </p:spPr>
        <p:txBody>
          <a:bodyPr wrap="square">
            <a:spAutoFit/>
          </a:bodyPr>
          <a:lstStyle/>
          <a:p>
            <a:pPr marL="214313" indent="-214313">
              <a:buFont typeface="Wingdings" panose="05000000000000000000" pitchFamily="2" charset="2"/>
              <a:buChar char="§"/>
            </a:pPr>
            <a:r>
              <a:rPr lang="en-IN" sz="1600" b="1" dirty="0"/>
              <a:t>EMERGENCY EVACUATION</a:t>
            </a:r>
          </a:p>
          <a:p>
            <a:pPr marL="214313" indent="-214313">
              <a:buFont typeface="Wingdings" panose="05000000000000000000" pitchFamily="2" charset="2"/>
              <a:buChar char="§"/>
            </a:pPr>
            <a:r>
              <a:rPr lang="en-IN" sz="1600" dirty="0"/>
              <a:t>Emergency evacuation is the urgent immediate egress or escape of people away from an area that contains an imminent threat, an ongoing threat or a hazard to lives or property.</a:t>
            </a:r>
          </a:p>
          <a:p>
            <a:endParaRPr lang="en-IN" sz="1600" dirty="0"/>
          </a:p>
          <a:p>
            <a:pPr marL="214313" indent="-214313">
              <a:buFont typeface="Wingdings" panose="05000000000000000000" pitchFamily="2" charset="2"/>
              <a:buChar char="§"/>
            </a:pPr>
            <a:r>
              <a:rPr lang="en-IN" sz="1600" dirty="0"/>
              <a:t>In situations involving hazardous materials or possible contamination, evacuees may be decontaminated prior to being transported out of the contaminated area.</a:t>
            </a:r>
          </a:p>
          <a:p>
            <a:pPr marL="214313" indent="-214313">
              <a:buFont typeface="Wingdings" panose="05000000000000000000" pitchFamily="2" charset="2"/>
              <a:buChar char="§"/>
            </a:pPr>
            <a:endParaRPr lang="en-IN" sz="1600" dirty="0"/>
          </a:p>
          <a:p>
            <a:pPr marL="214313" indent="-214313">
              <a:buFont typeface="Wingdings" panose="05000000000000000000" pitchFamily="2" charset="2"/>
              <a:buChar char="§"/>
            </a:pPr>
            <a:r>
              <a:rPr lang="en-IN" sz="1600" b="1" dirty="0"/>
              <a:t>Evacuation Sequence:</a:t>
            </a:r>
          </a:p>
          <a:p>
            <a:pPr marL="557213" lvl="1" indent="-214313">
              <a:buFont typeface="Arial" panose="020B0604020202020204" pitchFamily="34" charset="0"/>
              <a:buChar char="•"/>
            </a:pPr>
            <a:r>
              <a:rPr lang="en-IN" sz="1600" dirty="0"/>
              <a:t>Detection</a:t>
            </a:r>
          </a:p>
          <a:p>
            <a:pPr marL="557213" lvl="1" indent="-214313">
              <a:buFont typeface="Arial" panose="020B0604020202020204" pitchFamily="34" charset="0"/>
              <a:buChar char="•"/>
            </a:pPr>
            <a:r>
              <a:rPr lang="en-IN" sz="1600" dirty="0"/>
              <a:t>Decision</a:t>
            </a:r>
          </a:p>
          <a:p>
            <a:pPr marL="557213" lvl="1" indent="-214313">
              <a:buFont typeface="Arial" panose="020B0604020202020204" pitchFamily="34" charset="0"/>
              <a:buChar char="•"/>
            </a:pPr>
            <a:r>
              <a:rPr lang="en-IN" sz="1600" dirty="0"/>
              <a:t>Alarm</a:t>
            </a:r>
          </a:p>
          <a:p>
            <a:pPr marL="557213" lvl="1" indent="-214313">
              <a:buFont typeface="Arial" panose="020B0604020202020204" pitchFamily="34" charset="0"/>
              <a:buChar char="•"/>
            </a:pPr>
            <a:r>
              <a:rPr lang="en-IN" sz="1600" dirty="0"/>
              <a:t>Reaction</a:t>
            </a:r>
          </a:p>
          <a:p>
            <a:pPr marL="557213" lvl="1" indent="-214313">
              <a:buFont typeface="Arial" panose="020B0604020202020204" pitchFamily="34" charset="0"/>
              <a:buChar char="•"/>
            </a:pPr>
            <a:r>
              <a:rPr lang="en-IN" sz="1600" dirty="0"/>
              <a:t>Movement to an area of refuge or an assembly station</a:t>
            </a:r>
          </a:p>
          <a:p>
            <a:pPr marL="557213" lvl="1" indent="-214313">
              <a:buFont typeface="Arial" panose="020B0604020202020204" pitchFamily="34" charset="0"/>
              <a:buChar char="•"/>
            </a:pPr>
            <a:r>
              <a:rPr lang="en-IN" sz="1600" dirty="0"/>
              <a:t>Transportation</a:t>
            </a:r>
          </a:p>
          <a:p>
            <a:pPr marL="557213" lvl="1" indent="-214313">
              <a:buFont typeface="Arial" panose="020B0604020202020204" pitchFamily="34" charset="0"/>
              <a:buChar char="•"/>
            </a:pPr>
            <a:endParaRPr lang="en-IN" sz="1600" dirty="0"/>
          </a:p>
          <a:p>
            <a:pPr marL="214313" indent="-214313">
              <a:buFont typeface="Wingdings" panose="05000000000000000000" pitchFamily="2" charset="2"/>
              <a:buChar char="§"/>
            </a:pPr>
            <a:r>
              <a:rPr lang="en-IN" sz="1600" dirty="0"/>
              <a:t>The time for the first four phases is usually called pre-movement time. </a:t>
            </a:r>
          </a:p>
          <a:p>
            <a:pPr marL="214313" indent="-214313">
              <a:buFont typeface="Wingdings" panose="05000000000000000000" pitchFamily="2" charset="2"/>
              <a:buChar char="§"/>
            </a:pPr>
            <a:endParaRPr lang="en-IN" sz="1600" dirty="0"/>
          </a:p>
          <a:p>
            <a:pPr marL="214313" indent="-214313">
              <a:buFont typeface="Wingdings" panose="05000000000000000000" pitchFamily="2" charset="2"/>
              <a:buChar char="§"/>
            </a:pPr>
            <a:r>
              <a:rPr lang="en-IN" sz="1600" dirty="0"/>
              <a:t>The most common equipment to </a:t>
            </a:r>
            <a:r>
              <a:rPr lang="en-IN" sz="1600" b="1" dirty="0"/>
              <a:t>facilitate emergency evacuations </a:t>
            </a:r>
            <a:r>
              <a:rPr lang="en-IN" sz="1600" dirty="0"/>
              <a:t>are </a:t>
            </a:r>
            <a:r>
              <a:rPr lang="en-IN" sz="1600" b="1" dirty="0"/>
              <a:t>fire alarms</a:t>
            </a:r>
            <a:r>
              <a:rPr lang="en-IN" sz="1600" dirty="0"/>
              <a:t>, </a:t>
            </a:r>
            <a:r>
              <a:rPr lang="en-IN" sz="1600" b="1" dirty="0"/>
              <a:t>exit signs</a:t>
            </a:r>
            <a:r>
              <a:rPr lang="en-IN" sz="1600" dirty="0"/>
              <a:t>, and </a:t>
            </a:r>
            <a:r>
              <a:rPr lang="en-IN" sz="1600" b="1" dirty="0"/>
              <a:t>emergency lights</a:t>
            </a:r>
            <a:r>
              <a:rPr lang="en-IN" sz="1600" dirty="0"/>
              <a:t>. Some structures need special emergency exits or fire escapes to ensure the availability of alternative escape paths.</a:t>
            </a:r>
          </a:p>
        </p:txBody>
      </p:sp>
      <p:pic>
        <p:nvPicPr>
          <p:cNvPr id="10" name="Picture 9">
            <a:extLst>
              <a:ext uri="{FF2B5EF4-FFF2-40B4-BE49-F238E27FC236}">
                <a16:creationId xmlns:a16="http://schemas.microsoft.com/office/drawing/2014/main" id="{A9D77A7E-1974-43EF-B9A3-A831F349ED8D}"/>
              </a:ext>
            </a:extLst>
          </p:cNvPr>
          <p:cNvPicPr>
            <a:picLocks noChangeAspect="1"/>
          </p:cNvPicPr>
          <p:nvPr/>
        </p:nvPicPr>
        <p:blipFill>
          <a:blip r:embed="rId2"/>
          <a:stretch>
            <a:fillRect/>
          </a:stretch>
        </p:blipFill>
        <p:spPr>
          <a:xfrm>
            <a:off x="4590068" y="2640834"/>
            <a:ext cx="4329717" cy="1293200"/>
          </a:xfrm>
          <a:prstGeom prst="rect">
            <a:avLst/>
          </a:prstGeom>
        </p:spPr>
      </p:pic>
      <p:sp>
        <p:nvSpPr>
          <p:cNvPr id="13" name="TextBox 12">
            <a:extLst>
              <a:ext uri="{FF2B5EF4-FFF2-40B4-BE49-F238E27FC236}">
                <a16:creationId xmlns:a16="http://schemas.microsoft.com/office/drawing/2014/main" id="{D1086373-F615-4F60-97BA-752DB31185AA}"/>
              </a:ext>
            </a:extLst>
          </p:cNvPr>
          <p:cNvSpPr txBox="1"/>
          <p:nvPr/>
        </p:nvSpPr>
        <p:spPr>
          <a:xfrm>
            <a:off x="7665916" y="6061398"/>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1" name="Straight Connector 10">
            <a:extLst>
              <a:ext uri="{FF2B5EF4-FFF2-40B4-BE49-F238E27FC236}">
                <a16:creationId xmlns:a16="http://schemas.microsoft.com/office/drawing/2014/main" id="{9A43A902-9C7E-4B39-B544-9D7B020F18FD}"/>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FD1E25-78F4-4755-B9BA-756B9449CC7E}"/>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EVACUATION PROCEDURES</a:t>
            </a:r>
          </a:p>
        </p:txBody>
      </p:sp>
    </p:spTree>
    <p:extLst>
      <p:ext uri="{BB962C8B-B14F-4D97-AF65-F5344CB8AC3E}">
        <p14:creationId xmlns:p14="http://schemas.microsoft.com/office/powerpoint/2010/main" val="1486476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fld id="{3E836D00-5F9B-4DCC-B37C-D4BBF04CB606}" type="datetime1">
              <a:rPr lang="en-IN" smtClean="0"/>
              <a:t>20-01-2025</a:t>
            </a:fld>
            <a:endParaRPr lang="en-IN"/>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fld id="{2E3AE14D-FC0C-444C-98A2-B7580AD0B3C0}" type="slidenum">
              <a:rPr lang="en-IN" smtClean="0"/>
              <a:t>21</a:t>
            </a:fld>
            <a:endParaRPr lang="en-IN"/>
          </a:p>
        </p:txBody>
      </p:sp>
      <p:sp>
        <p:nvSpPr>
          <p:cNvPr id="13" name="TextBox 12">
            <a:extLst>
              <a:ext uri="{FF2B5EF4-FFF2-40B4-BE49-F238E27FC236}">
                <a16:creationId xmlns:a16="http://schemas.microsoft.com/office/drawing/2014/main" id="{D1086373-F615-4F60-97BA-752DB31185AA}"/>
              </a:ext>
            </a:extLst>
          </p:cNvPr>
          <p:cNvSpPr txBox="1"/>
          <p:nvPr/>
        </p:nvSpPr>
        <p:spPr>
          <a:xfrm>
            <a:off x="7820501" y="6042233"/>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pic>
        <p:nvPicPr>
          <p:cNvPr id="3" name="Picture 2">
            <a:extLst>
              <a:ext uri="{FF2B5EF4-FFF2-40B4-BE49-F238E27FC236}">
                <a16:creationId xmlns:a16="http://schemas.microsoft.com/office/drawing/2014/main" id="{E03A18AC-6546-45AC-9141-24C4CC017E3E}"/>
              </a:ext>
            </a:extLst>
          </p:cNvPr>
          <p:cNvPicPr>
            <a:picLocks noChangeAspect="1"/>
          </p:cNvPicPr>
          <p:nvPr/>
        </p:nvPicPr>
        <p:blipFill rotWithShape="1">
          <a:blip r:embed="rId2">
            <a:extLst>
              <a:ext uri="{28A0092B-C50C-407E-A947-70E740481C1C}">
                <a14:useLocalDpi xmlns:a14="http://schemas.microsoft.com/office/drawing/2010/main" val="0"/>
              </a:ext>
            </a:extLst>
          </a:blip>
          <a:srcRect t="12099" b="6149"/>
          <a:stretch/>
        </p:blipFill>
        <p:spPr>
          <a:xfrm>
            <a:off x="76617" y="1104235"/>
            <a:ext cx="8972766" cy="4649529"/>
          </a:xfrm>
          <a:prstGeom prst="rect">
            <a:avLst/>
          </a:prstGeom>
        </p:spPr>
      </p:pic>
      <p:grpSp>
        <p:nvGrpSpPr>
          <p:cNvPr id="15" name="Group 14">
            <a:extLst>
              <a:ext uri="{FF2B5EF4-FFF2-40B4-BE49-F238E27FC236}">
                <a16:creationId xmlns:a16="http://schemas.microsoft.com/office/drawing/2014/main" id="{40731F23-30A6-42E4-8563-B0A852CCC2BC}"/>
              </a:ext>
            </a:extLst>
          </p:cNvPr>
          <p:cNvGrpSpPr/>
          <p:nvPr/>
        </p:nvGrpSpPr>
        <p:grpSpPr>
          <a:xfrm>
            <a:off x="76617" y="1905002"/>
            <a:ext cx="690033" cy="619395"/>
            <a:chOff x="87489" y="1159935"/>
            <a:chExt cx="920044" cy="825860"/>
          </a:xfrm>
        </p:grpSpPr>
        <p:cxnSp>
          <p:nvCxnSpPr>
            <p:cNvPr id="11" name="Straight Arrow Connector 10">
              <a:extLst>
                <a:ext uri="{FF2B5EF4-FFF2-40B4-BE49-F238E27FC236}">
                  <a16:creationId xmlns:a16="http://schemas.microsoft.com/office/drawing/2014/main" id="{A7C09818-A173-449D-9126-F74EE438A06D}"/>
                </a:ext>
              </a:extLst>
            </p:cNvPr>
            <p:cNvCxnSpPr>
              <a:cxnSpLocks/>
            </p:cNvCxnSpPr>
            <p:nvPr/>
          </p:nvCxnSpPr>
          <p:spPr>
            <a:xfrm flipV="1">
              <a:off x="465667" y="1159935"/>
              <a:ext cx="541866" cy="423332"/>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826F669-F996-43F3-9443-2086512BAA61}"/>
                </a:ext>
              </a:extLst>
            </p:cNvPr>
            <p:cNvSpPr/>
            <p:nvPr/>
          </p:nvSpPr>
          <p:spPr>
            <a:xfrm>
              <a:off x="87489" y="1562471"/>
              <a:ext cx="855133" cy="423324"/>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RCA</a:t>
              </a:r>
              <a:endParaRPr lang="en-IN" sz="1350" b="1" dirty="0">
                <a:solidFill>
                  <a:schemeClr val="tx1"/>
                </a:solidFill>
              </a:endParaRPr>
            </a:p>
          </p:txBody>
        </p:sp>
      </p:grpSp>
      <p:cxnSp>
        <p:nvCxnSpPr>
          <p:cNvPr id="12" name="Straight Connector 11">
            <a:extLst>
              <a:ext uri="{FF2B5EF4-FFF2-40B4-BE49-F238E27FC236}">
                <a16:creationId xmlns:a16="http://schemas.microsoft.com/office/drawing/2014/main" id="{35FCAD73-6403-4EA1-BFA5-E7249461E5EA}"/>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8F3085-F7F1-4E30-9F5C-F14CCEB438A3}"/>
              </a:ext>
            </a:extLst>
          </p:cNvPr>
          <p:cNvSpPr txBox="1"/>
          <p:nvPr/>
        </p:nvSpPr>
        <p:spPr>
          <a:xfrm>
            <a:off x="130175" y="414623"/>
            <a:ext cx="8319558"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POST-EMERGENCY PROCEDURES &amp; INCIDENT INVESTIGATION</a:t>
            </a:r>
          </a:p>
        </p:txBody>
      </p:sp>
    </p:spTree>
    <p:extLst>
      <p:ext uri="{BB962C8B-B14F-4D97-AF65-F5344CB8AC3E}">
        <p14:creationId xmlns:p14="http://schemas.microsoft.com/office/powerpoint/2010/main" val="32682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7DC5E-A123-438D-8EBF-2918F12338DF}"/>
              </a:ext>
            </a:extLst>
          </p:cNvPr>
          <p:cNvPicPr>
            <a:picLocks noChangeAspect="1"/>
          </p:cNvPicPr>
          <p:nvPr/>
        </p:nvPicPr>
        <p:blipFill rotWithShape="1">
          <a:blip r:embed="rId2">
            <a:extLst>
              <a:ext uri="{28A0092B-C50C-407E-A947-70E740481C1C}">
                <a14:useLocalDpi xmlns:a14="http://schemas.microsoft.com/office/drawing/2010/main" val="0"/>
              </a:ext>
            </a:extLst>
          </a:blip>
          <a:srcRect l="2536" r="2814" b="3103"/>
          <a:stretch/>
        </p:blipFill>
        <p:spPr>
          <a:xfrm>
            <a:off x="462711" y="834277"/>
            <a:ext cx="8116984" cy="4759719"/>
          </a:xfrm>
          <a:prstGeom prst="rect">
            <a:avLst/>
          </a:prstGeom>
        </p:spPr>
      </p:pic>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3</a:t>
            </a:fld>
            <a:endParaRPr lang="en-IN"/>
          </a:p>
        </p:txBody>
      </p:sp>
      <p:sp>
        <p:nvSpPr>
          <p:cNvPr id="13" name="TextBox 12">
            <a:extLst>
              <a:ext uri="{FF2B5EF4-FFF2-40B4-BE49-F238E27FC236}">
                <a16:creationId xmlns:a16="http://schemas.microsoft.com/office/drawing/2014/main" id="{1CFE1945-5A1D-471B-B0C2-B669C497DC60}"/>
              </a:ext>
            </a:extLst>
          </p:cNvPr>
          <p:cNvSpPr txBox="1"/>
          <p:nvPr/>
        </p:nvSpPr>
        <p:spPr>
          <a:xfrm>
            <a:off x="7723048" y="798941"/>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sp>
        <p:nvSpPr>
          <p:cNvPr id="17" name="TextBox 16">
            <a:extLst>
              <a:ext uri="{FF2B5EF4-FFF2-40B4-BE49-F238E27FC236}">
                <a16:creationId xmlns:a16="http://schemas.microsoft.com/office/drawing/2014/main" id="{822145C7-5CE7-4D8F-AA9D-3F21B10B5F20}"/>
              </a:ext>
            </a:extLst>
          </p:cNvPr>
          <p:cNvSpPr txBox="1"/>
          <p:nvPr/>
        </p:nvSpPr>
        <p:spPr>
          <a:xfrm>
            <a:off x="5633786" y="3028890"/>
            <a:ext cx="673881" cy="400110"/>
          </a:xfrm>
          <a:prstGeom prst="rect">
            <a:avLst/>
          </a:prstGeom>
          <a:noFill/>
        </p:spPr>
        <p:txBody>
          <a:bodyPr wrap="square">
            <a:spAutoFit/>
          </a:bodyPr>
          <a:lstStyle/>
          <a:p>
            <a:pPr algn="ctr"/>
            <a:r>
              <a:rPr lang="en-US" sz="2000" b="1" dirty="0">
                <a:solidFill>
                  <a:srgbClr val="0000FF"/>
                </a:solidFill>
                <a:latin typeface="Calibri" panose="020F0502020204030204" pitchFamily="34" charset="0"/>
                <a:ea typeface="Calibri" panose="020F0502020204030204" pitchFamily="34" charset="0"/>
                <a:cs typeface="Calibri" panose="020F0502020204030204" pitchFamily="34" charset="0"/>
              </a:rPr>
              <a:t>ESP</a:t>
            </a:r>
            <a:endParaRPr lang="en-IN" sz="2000" dirty="0">
              <a:solidFill>
                <a:srgbClr val="0000FF"/>
              </a:solidFill>
            </a:endParaRPr>
          </a:p>
        </p:txBody>
      </p:sp>
      <p:sp>
        <p:nvSpPr>
          <p:cNvPr id="12" name="TextBox 11">
            <a:extLst>
              <a:ext uri="{FF2B5EF4-FFF2-40B4-BE49-F238E27FC236}">
                <a16:creationId xmlns:a16="http://schemas.microsoft.com/office/drawing/2014/main" id="{FF69937A-55CF-49D2-821B-2E804EF98E14}"/>
              </a:ext>
            </a:extLst>
          </p:cNvPr>
          <p:cNvSpPr txBox="1"/>
          <p:nvPr/>
        </p:nvSpPr>
        <p:spPr>
          <a:xfrm>
            <a:off x="5970726" y="5618949"/>
            <a:ext cx="2257989" cy="507831"/>
          </a:xfrm>
          <a:prstGeom prst="rect">
            <a:avLst/>
          </a:prstGeom>
          <a:noFill/>
        </p:spPr>
        <p:txBody>
          <a:bodyPr wrap="square">
            <a:spAutoFit/>
          </a:bodyPr>
          <a:lstStyle/>
          <a:p>
            <a:r>
              <a:rPr lang="en-US" sz="1350" b="1" dirty="0"/>
              <a:t>PSV – Pressure Safety Valve</a:t>
            </a:r>
          </a:p>
          <a:p>
            <a:r>
              <a:rPr lang="en-IN" sz="1350" dirty="0"/>
              <a:t>The Last Line of Defence</a:t>
            </a:r>
            <a:endParaRPr lang="en-US" sz="1350" dirty="0"/>
          </a:p>
        </p:txBody>
      </p:sp>
      <p:sp>
        <p:nvSpPr>
          <p:cNvPr id="16" name="TextBox 15">
            <a:extLst>
              <a:ext uri="{FF2B5EF4-FFF2-40B4-BE49-F238E27FC236}">
                <a16:creationId xmlns:a16="http://schemas.microsoft.com/office/drawing/2014/main" id="{F6857C6F-FCE5-4FFD-8ABD-FE3CB3352803}"/>
              </a:ext>
            </a:extLst>
          </p:cNvPr>
          <p:cNvSpPr txBox="1"/>
          <p:nvPr/>
        </p:nvSpPr>
        <p:spPr>
          <a:xfrm>
            <a:off x="490666" y="5611255"/>
            <a:ext cx="5503611" cy="523220"/>
          </a:xfrm>
          <a:prstGeom prst="rect">
            <a:avLst/>
          </a:prstGeom>
          <a:noFill/>
        </p:spPr>
        <p:txBody>
          <a:bodyPr wrap="square">
            <a:spAutoFit/>
          </a:bodyPr>
          <a:lstStyle/>
          <a:p>
            <a:r>
              <a:rPr lang="en-IN" sz="1400" b="1" dirty="0"/>
              <a:t>Dikes or Containment systems: </a:t>
            </a:r>
            <a:r>
              <a:rPr lang="en-IN" sz="1400" dirty="0"/>
              <a:t>Type of protection layer used to prevent the release of hazardous materials in the event of a spill or leak</a:t>
            </a:r>
          </a:p>
        </p:txBody>
      </p:sp>
      <p:pic>
        <p:nvPicPr>
          <p:cNvPr id="19" name="Graphic 18" descr="Question mark with solid fill">
            <a:extLst>
              <a:ext uri="{FF2B5EF4-FFF2-40B4-BE49-F238E27FC236}">
                <a16:creationId xmlns:a16="http://schemas.microsoft.com/office/drawing/2014/main" id="{A1DBB359-153C-4B9A-97DA-C275B0153D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4051" y="2397066"/>
            <a:ext cx="413351" cy="413351"/>
          </a:xfrm>
          <a:prstGeom prst="rect">
            <a:avLst/>
          </a:prstGeom>
        </p:spPr>
      </p:pic>
      <p:pic>
        <p:nvPicPr>
          <p:cNvPr id="22" name="Graphic 21" descr="Question mark with solid fill">
            <a:extLst>
              <a:ext uri="{FF2B5EF4-FFF2-40B4-BE49-F238E27FC236}">
                <a16:creationId xmlns:a16="http://schemas.microsoft.com/office/drawing/2014/main" id="{F00C39D7-7521-46F0-AAAA-18892F2CA3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04051" y="1960968"/>
            <a:ext cx="413351" cy="413351"/>
          </a:xfrm>
          <a:prstGeom prst="rect">
            <a:avLst/>
          </a:prstGeom>
        </p:spPr>
      </p:pic>
      <p:cxnSp>
        <p:nvCxnSpPr>
          <p:cNvPr id="15" name="Straight Connector 14">
            <a:extLst>
              <a:ext uri="{FF2B5EF4-FFF2-40B4-BE49-F238E27FC236}">
                <a16:creationId xmlns:a16="http://schemas.microsoft.com/office/drawing/2014/main" id="{853F50EE-162C-467E-92E2-471D393EE081}"/>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3A483FE-880A-4209-BAB3-2F95A3628FA1}"/>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EMERGENCY SHUTDOWN PROCEDURES (ESP)</a:t>
            </a:r>
          </a:p>
        </p:txBody>
      </p:sp>
      <p:grpSp>
        <p:nvGrpSpPr>
          <p:cNvPr id="11" name="Group 10">
            <a:extLst>
              <a:ext uri="{FF2B5EF4-FFF2-40B4-BE49-F238E27FC236}">
                <a16:creationId xmlns:a16="http://schemas.microsoft.com/office/drawing/2014/main" id="{E7CAAA8D-B171-4A6C-9302-7CEDE9AF8517}"/>
              </a:ext>
            </a:extLst>
          </p:cNvPr>
          <p:cNvGrpSpPr/>
          <p:nvPr/>
        </p:nvGrpSpPr>
        <p:grpSpPr>
          <a:xfrm>
            <a:off x="6219033" y="2663404"/>
            <a:ext cx="2648522" cy="1131079"/>
            <a:chOff x="6219033" y="2663404"/>
            <a:chExt cx="2648522" cy="1131079"/>
          </a:xfrm>
        </p:grpSpPr>
        <p:sp>
          <p:nvSpPr>
            <p:cNvPr id="10" name="TextBox 9">
              <a:extLst>
                <a:ext uri="{FF2B5EF4-FFF2-40B4-BE49-F238E27FC236}">
                  <a16:creationId xmlns:a16="http://schemas.microsoft.com/office/drawing/2014/main" id="{5802E0A2-3594-4E16-9A36-5B7C288AE2B6}"/>
                </a:ext>
              </a:extLst>
            </p:cNvPr>
            <p:cNvSpPr txBox="1"/>
            <p:nvPr/>
          </p:nvSpPr>
          <p:spPr>
            <a:xfrm>
              <a:off x="6591566" y="2663404"/>
              <a:ext cx="2275989" cy="1131079"/>
            </a:xfrm>
            <a:prstGeom prst="rect">
              <a:avLst/>
            </a:prstGeom>
            <a:solidFill>
              <a:schemeClr val="accent6">
                <a:lumMod val="20000"/>
                <a:lumOff val="80000"/>
              </a:schemeClr>
            </a:solidFill>
            <a:ln w="19050">
              <a:solidFill>
                <a:schemeClr val="tx1"/>
              </a:solidFill>
            </a:ln>
          </p:spPr>
          <p:txBody>
            <a:bodyPr wrap="square">
              <a:spAutoFit/>
            </a:bodyPr>
            <a:lstStyle/>
            <a:p>
              <a:pPr marL="214313" indent="-214313">
                <a:buFont typeface="Arial" panose="020B0604020202020204" pitchFamily="34" charset="0"/>
                <a:buChar char="•"/>
              </a:pPr>
              <a:r>
                <a:rPr lang="en-IN" sz="1350" dirty="0">
                  <a:solidFill>
                    <a:srgbClr val="0000FF"/>
                  </a:solidFill>
                </a:rPr>
                <a:t>Cooling</a:t>
              </a:r>
            </a:p>
            <a:p>
              <a:pPr marL="214313" indent="-214313">
                <a:buFont typeface="Arial" panose="020B0604020202020204" pitchFamily="34" charset="0"/>
                <a:buChar char="•"/>
              </a:pPr>
              <a:r>
                <a:rPr lang="en-IN" sz="1350" dirty="0">
                  <a:solidFill>
                    <a:srgbClr val="0000FF"/>
                  </a:solidFill>
                </a:rPr>
                <a:t>Pumping out</a:t>
              </a:r>
            </a:p>
            <a:p>
              <a:pPr marL="214313" indent="-214313">
                <a:buFont typeface="Arial" panose="020B0604020202020204" pitchFamily="34" charset="0"/>
                <a:buChar char="•"/>
              </a:pPr>
              <a:r>
                <a:rPr lang="en-IN" sz="1350" dirty="0">
                  <a:solidFill>
                    <a:srgbClr val="0000FF"/>
                  </a:solidFill>
                </a:rPr>
                <a:t>Residuals removal</a:t>
              </a:r>
            </a:p>
            <a:p>
              <a:pPr marL="214313" indent="-214313">
                <a:buFont typeface="Arial" panose="020B0604020202020204" pitchFamily="34" charset="0"/>
                <a:buChar char="•"/>
              </a:pPr>
              <a:r>
                <a:rPr lang="en-IN" sz="1350" dirty="0">
                  <a:solidFill>
                    <a:srgbClr val="0000FF"/>
                  </a:solidFill>
                </a:rPr>
                <a:t>Blinding and opening</a:t>
              </a:r>
            </a:p>
            <a:p>
              <a:pPr marL="214313" indent="-214313">
                <a:buFont typeface="Arial" panose="020B0604020202020204" pitchFamily="34" charset="0"/>
                <a:buChar char="•"/>
              </a:pPr>
              <a:r>
                <a:rPr lang="en-IN" sz="1350" dirty="0">
                  <a:solidFill>
                    <a:srgbClr val="0000FF"/>
                  </a:solidFill>
                </a:rPr>
                <a:t>Inspection for entering</a:t>
              </a:r>
            </a:p>
          </p:txBody>
        </p:sp>
        <p:cxnSp>
          <p:nvCxnSpPr>
            <p:cNvPr id="5" name="Straight Arrow Connector 4">
              <a:extLst>
                <a:ext uri="{FF2B5EF4-FFF2-40B4-BE49-F238E27FC236}">
                  <a16:creationId xmlns:a16="http://schemas.microsoft.com/office/drawing/2014/main" id="{ED9EC513-2AC7-4043-A955-CA38EF85981C}"/>
                </a:ext>
              </a:extLst>
            </p:cNvPr>
            <p:cNvCxnSpPr/>
            <p:nvPr/>
          </p:nvCxnSpPr>
          <p:spPr>
            <a:xfrm>
              <a:off x="6219033" y="3228944"/>
              <a:ext cx="372533" cy="0"/>
            </a:xfrm>
            <a:prstGeom prst="straightConnector1">
              <a:avLst/>
            </a:prstGeom>
            <a:ln w="19050">
              <a:solidFill>
                <a:srgbClr val="0000FF"/>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566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4</a:t>
            </a:fld>
            <a:endParaRPr lang="en-IN"/>
          </a:p>
        </p:txBody>
      </p:sp>
      <p:sp>
        <p:nvSpPr>
          <p:cNvPr id="13" name="TextBox 12">
            <a:extLst>
              <a:ext uri="{FF2B5EF4-FFF2-40B4-BE49-F238E27FC236}">
                <a16:creationId xmlns:a16="http://schemas.microsoft.com/office/drawing/2014/main" id="{1CFE1945-5A1D-471B-B0C2-B669C497DC60}"/>
              </a:ext>
            </a:extLst>
          </p:cNvPr>
          <p:cNvSpPr txBox="1"/>
          <p:nvPr/>
        </p:nvSpPr>
        <p:spPr>
          <a:xfrm>
            <a:off x="115461" y="6074522"/>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sp>
        <p:nvSpPr>
          <p:cNvPr id="12" name="TextBox 11">
            <a:extLst>
              <a:ext uri="{FF2B5EF4-FFF2-40B4-BE49-F238E27FC236}">
                <a16:creationId xmlns:a16="http://schemas.microsoft.com/office/drawing/2014/main" id="{FF69937A-55CF-49D2-821B-2E804EF98E14}"/>
              </a:ext>
            </a:extLst>
          </p:cNvPr>
          <p:cNvSpPr txBox="1"/>
          <p:nvPr/>
        </p:nvSpPr>
        <p:spPr>
          <a:xfrm>
            <a:off x="115461" y="886304"/>
            <a:ext cx="4310490" cy="338554"/>
          </a:xfrm>
          <a:prstGeom prst="rect">
            <a:avLst/>
          </a:prstGeom>
          <a:noFill/>
        </p:spPr>
        <p:txBody>
          <a:bodyPr wrap="square">
            <a:spAutoFit/>
          </a:bodyPr>
          <a:lstStyle/>
          <a:p>
            <a:r>
              <a:rPr lang="en-US" sz="1600" b="1" dirty="0"/>
              <a:t>PSV – Pressure Safety Valve &amp; RV – Relief Valve</a:t>
            </a:r>
          </a:p>
        </p:txBody>
      </p:sp>
      <p:pic>
        <p:nvPicPr>
          <p:cNvPr id="5" name="Picture 4">
            <a:extLst>
              <a:ext uri="{FF2B5EF4-FFF2-40B4-BE49-F238E27FC236}">
                <a16:creationId xmlns:a16="http://schemas.microsoft.com/office/drawing/2014/main" id="{44A134CD-8252-4A9A-9418-A1D1DEC3580E}"/>
              </a:ext>
            </a:extLst>
          </p:cNvPr>
          <p:cNvPicPr>
            <a:picLocks noChangeAspect="1"/>
          </p:cNvPicPr>
          <p:nvPr/>
        </p:nvPicPr>
        <p:blipFill>
          <a:blip r:embed="rId2"/>
          <a:stretch>
            <a:fillRect/>
          </a:stretch>
        </p:blipFill>
        <p:spPr>
          <a:xfrm>
            <a:off x="156992" y="2020693"/>
            <a:ext cx="3340894" cy="2989221"/>
          </a:xfrm>
          <a:prstGeom prst="rect">
            <a:avLst/>
          </a:prstGeom>
        </p:spPr>
      </p:pic>
      <p:sp>
        <p:nvSpPr>
          <p:cNvPr id="18" name="TextBox 17">
            <a:extLst>
              <a:ext uri="{FF2B5EF4-FFF2-40B4-BE49-F238E27FC236}">
                <a16:creationId xmlns:a16="http://schemas.microsoft.com/office/drawing/2014/main" id="{CAD4A6F4-4171-4FD5-8E0D-988BDB8DD313}"/>
              </a:ext>
            </a:extLst>
          </p:cNvPr>
          <p:cNvSpPr txBox="1"/>
          <p:nvPr/>
        </p:nvSpPr>
        <p:spPr>
          <a:xfrm>
            <a:off x="3331594" y="1224858"/>
            <a:ext cx="5467350" cy="2554545"/>
          </a:xfrm>
          <a:prstGeom prst="rect">
            <a:avLst/>
          </a:prstGeom>
          <a:noFill/>
        </p:spPr>
        <p:txBody>
          <a:bodyPr wrap="square">
            <a:spAutoFit/>
          </a:bodyPr>
          <a:lstStyle/>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Overpressure of a chemical process plant may lead to major hazard (fire, explosion and toxic release)</a:t>
            </a:r>
          </a:p>
          <a:p>
            <a:pPr marL="214313" indent="-214313" algn="just">
              <a:buFont typeface="Wingdings" panose="05000000000000000000" pitchFamily="2" charset="2"/>
              <a:buChar char="§"/>
            </a:pPr>
            <a:endParaRPr lang="en-US" sz="1600" dirty="0">
              <a:solidFill>
                <a:srgbClr val="000000"/>
              </a:solidFill>
              <a:latin typeface="Calibri" panose="020F0502020204030204" pitchFamily="34" charset="0"/>
            </a:endParaRPr>
          </a:p>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The 1</a:t>
            </a:r>
            <a:r>
              <a:rPr lang="en-US" sz="1600" baseline="30000" dirty="0">
                <a:solidFill>
                  <a:srgbClr val="000000"/>
                </a:solidFill>
                <a:latin typeface="Calibri" panose="020F0502020204030204" pitchFamily="34" charset="0"/>
              </a:rPr>
              <a:t>st</a:t>
            </a:r>
            <a:r>
              <a:rPr lang="en-US" sz="1600" dirty="0">
                <a:solidFill>
                  <a:srgbClr val="000000"/>
                </a:solidFill>
                <a:latin typeface="Calibri" panose="020F0502020204030204" pitchFamily="34" charset="0"/>
              </a:rPr>
              <a:t> line of defense against overpressure hazard is good pressure control: </a:t>
            </a:r>
            <a:r>
              <a:rPr lang="en-US" sz="1600" b="1" dirty="0">
                <a:solidFill>
                  <a:srgbClr val="000000"/>
                </a:solidFill>
                <a:latin typeface="Calibri" panose="020F0502020204030204" pitchFamily="34" charset="0"/>
              </a:rPr>
              <a:t>PCV</a:t>
            </a:r>
            <a:r>
              <a:rPr lang="en-US" sz="1600" dirty="0">
                <a:solidFill>
                  <a:srgbClr val="000000"/>
                </a:solidFill>
                <a:latin typeface="Calibri" panose="020F0502020204030204" pitchFamily="34" charset="0"/>
              </a:rPr>
              <a:t> – Controlling the process pressure within safe operating pressure region</a:t>
            </a:r>
          </a:p>
          <a:p>
            <a:pPr marL="214313" indent="-214313" algn="just">
              <a:buFont typeface="Wingdings" panose="05000000000000000000" pitchFamily="2" charset="2"/>
              <a:buChar char="§"/>
            </a:pPr>
            <a:endParaRPr lang="en-US" sz="1600" dirty="0">
              <a:solidFill>
                <a:srgbClr val="000000"/>
              </a:solidFill>
              <a:latin typeface="Calibri" panose="020F0502020204030204" pitchFamily="34" charset="0"/>
            </a:endParaRPr>
          </a:p>
          <a:p>
            <a:pPr marL="214313" indent="-214313" algn="just">
              <a:buFont typeface="Wingdings" panose="05000000000000000000" pitchFamily="2" charset="2"/>
              <a:buChar char="§"/>
            </a:pPr>
            <a:r>
              <a:rPr lang="en-US" sz="1600" dirty="0">
                <a:solidFill>
                  <a:srgbClr val="000000"/>
                </a:solidFill>
                <a:latin typeface="Calibri" panose="020F0502020204030204" pitchFamily="34" charset="0"/>
              </a:rPr>
              <a:t>The 2</a:t>
            </a:r>
            <a:r>
              <a:rPr lang="en-US" sz="1600" baseline="30000" dirty="0">
                <a:solidFill>
                  <a:srgbClr val="000000"/>
                </a:solidFill>
                <a:latin typeface="Calibri" panose="020F0502020204030204" pitchFamily="34" charset="0"/>
              </a:rPr>
              <a:t>nd</a:t>
            </a:r>
            <a:r>
              <a:rPr lang="en-US" sz="1600" dirty="0">
                <a:solidFill>
                  <a:srgbClr val="000000"/>
                </a:solidFill>
                <a:latin typeface="Calibri" panose="020F0502020204030204" pitchFamily="34" charset="0"/>
              </a:rPr>
              <a:t> line of defense against overpressure hazard is to install </a:t>
            </a:r>
            <a:r>
              <a:rPr lang="en-US" sz="1600" b="1" dirty="0">
                <a:solidFill>
                  <a:srgbClr val="000000"/>
                </a:solidFill>
                <a:latin typeface="Calibri" panose="020F0502020204030204" pitchFamily="34" charset="0"/>
              </a:rPr>
              <a:t>PSV/RV </a:t>
            </a:r>
            <a:r>
              <a:rPr lang="en-US" sz="1600" dirty="0">
                <a:solidFill>
                  <a:srgbClr val="000000"/>
                </a:solidFill>
                <a:latin typeface="Calibri" panose="020F0502020204030204" pitchFamily="34" charset="0"/>
              </a:rPr>
              <a:t>to relief liquid or gases before excessive pressures are developed </a:t>
            </a:r>
            <a:endParaRPr lang="en-IN" sz="1600" dirty="0"/>
          </a:p>
        </p:txBody>
      </p:sp>
      <p:graphicFrame>
        <p:nvGraphicFramePr>
          <p:cNvPr id="15" name="Table 20">
            <a:extLst>
              <a:ext uri="{FF2B5EF4-FFF2-40B4-BE49-F238E27FC236}">
                <a16:creationId xmlns:a16="http://schemas.microsoft.com/office/drawing/2014/main" id="{F175A0C9-787E-4F62-A637-C6F00CE4C3D3}"/>
              </a:ext>
            </a:extLst>
          </p:cNvPr>
          <p:cNvGraphicFramePr>
            <a:graphicFrameLocks noGrp="1"/>
          </p:cNvGraphicFramePr>
          <p:nvPr>
            <p:extLst>
              <p:ext uri="{D42A27DB-BD31-4B8C-83A1-F6EECF244321}">
                <p14:modId xmlns:p14="http://schemas.microsoft.com/office/powerpoint/2010/main" val="1204635202"/>
              </p:ext>
            </p:extLst>
          </p:nvPr>
        </p:nvGraphicFramePr>
        <p:xfrm>
          <a:off x="3416300" y="3789638"/>
          <a:ext cx="5382644" cy="2400300"/>
        </p:xfrm>
        <a:graphic>
          <a:graphicData uri="http://schemas.openxmlformats.org/drawingml/2006/table">
            <a:tbl>
              <a:tblPr firstRow="1" bandRow="1">
                <a:tableStyleId>{D7AC3CCA-C797-4891-BE02-D94E43425B78}</a:tableStyleId>
              </a:tblPr>
              <a:tblGrid>
                <a:gridCol w="2691322">
                  <a:extLst>
                    <a:ext uri="{9D8B030D-6E8A-4147-A177-3AD203B41FA5}">
                      <a16:colId xmlns:a16="http://schemas.microsoft.com/office/drawing/2014/main" val="1417555423"/>
                    </a:ext>
                  </a:extLst>
                </a:gridCol>
                <a:gridCol w="2691322">
                  <a:extLst>
                    <a:ext uri="{9D8B030D-6E8A-4147-A177-3AD203B41FA5}">
                      <a16:colId xmlns:a16="http://schemas.microsoft.com/office/drawing/2014/main" val="3584749474"/>
                    </a:ext>
                  </a:extLst>
                </a:gridCol>
              </a:tblGrid>
              <a:tr h="278130">
                <a:tc>
                  <a:txBody>
                    <a:bodyPr/>
                    <a:lstStyle/>
                    <a:p>
                      <a:pPr algn="ctr"/>
                      <a:r>
                        <a:rPr lang="en-US" sz="1600" dirty="0">
                          <a:solidFill>
                            <a:srgbClr val="0000FF"/>
                          </a:solidFill>
                        </a:rPr>
                        <a:t>RV</a:t>
                      </a:r>
                      <a:endParaRPr lang="en-IN" sz="1600" dirty="0">
                        <a:solidFill>
                          <a:srgbClr val="0000FF"/>
                        </a:solidFill>
                      </a:endParaRPr>
                    </a:p>
                  </a:txBody>
                  <a:tcPr marL="68580" marR="68580" marT="34290" marB="34290"/>
                </a:tc>
                <a:tc>
                  <a:txBody>
                    <a:bodyPr/>
                    <a:lstStyle/>
                    <a:p>
                      <a:pPr algn="ctr"/>
                      <a:r>
                        <a:rPr lang="en-US" sz="1600" dirty="0">
                          <a:solidFill>
                            <a:srgbClr val="0000FF"/>
                          </a:solidFill>
                        </a:rPr>
                        <a:t>PSV</a:t>
                      </a:r>
                      <a:endParaRPr lang="en-IN" sz="1600" dirty="0">
                        <a:solidFill>
                          <a:srgbClr val="0000FF"/>
                        </a:solidFill>
                      </a:endParaRPr>
                    </a:p>
                  </a:txBody>
                  <a:tcPr marL="68580" marR="68580" marT="34290" marB="34290"/>
                </a:tc>
                <a:extLst>
                  <a:ext uri="{0D108BD9-81ED-4DB2-BD59-A6C34878D82A}">
                    <a16:rowId xmlns:a16="http://schemas.microsoft.com/office/drawing/2014/main" val="3377383131"/>
                  </a:ext>
                </a:extLst>
              </a:tr>
              <a:tr h="278130">
                <a:tc>
                  <a:txBody>
                    <a:bodyPr/>
                    <a:lstStyle/>
                    <a:p>
                      <a:pPr algn="ctr"/>
                      <a:r>
                        <a:rPr lang="en-US" sz="1600" b="0" i="0" u="none" strike="noStrike" baseline="0" dirty="0">
                          <a:solidFill>
                            <a:srgbClr val="000000"/>
                          </a:solidFill>
                          <a:latin typeface="Calibri" panose="020F0502020204030204" pitchFamily="34" charset="0"/>
                        </a:rPr>
                        <a:t>Primarily for liquid service</a:t>
                      </a:r>
                      <a:endParaRPr lang="en-IN" sz="1600" dirty="0"/>
                    </a:p>
                  </a:txBody>
                  <a:tcPr marL="68580" marR="68580" marT="34290" marB="34290"/>
                </a:tc>
                <a:tc>
                  <a:txBody>
                    <a:bodyPr/>
                    <a:lstStyle/>
                    <a:p>
                      <a:pPr algn="ctr"/>
                      <a:r>
                        <a:rPr lang="en-US" sz="1600" b="0" i="0" u="none" strike="noStrike" baseline="0" dirty="0">
                          <a:solidFill>
                            <a:srgbClr val="000000"/>
                          </a:solidFill>
                          <a:latin typeface="Calibri" panose="020F0502020204030204" pitchFamily="34" charset="0"/>
                        </a:rPr>
                        <a:t>Steam, gas &amp; vapor service</a:t>
                      </a:r>
                      <a:endParaRPr lang="en-IN" sz="1600" dirty="0"/>
                    </a:p>
                  </a:txBody>
                  <a:tcPr marL="68580" marR="68580" marT="34290" marB="34290"/>
                </a:tc>
                <a:extLst>
                  <a:ext uri="{0D108BD9-81ED-4DB2-BD59-A6C34878D82A}">
                    <a16:rowId xmlns:a16="http://schemas.microsoft.com/office/drawing/2014/main" val="1915165660"/>
                  </a:ext>
                </a:extLst>
              </a:tr>
              <a:tr h="1165860">
                <a:tc>
                  <a:txBody>
                    <a:bodyPr/>
                    <a:lstStyle/>
                    <a:p>
                      <a:pPr algn="ctr"/>
                      <a:r>
                        <a:rPr lang="en-US" sz="1600" b="0" i="0" u="none" strike="noStrike" baseline="0" dirty="0">
                          <a:solidFill>
                            <a:srgbClr val="000000"/>
                          </a:solidFill>
                          <a:latin typeface="Calibri" panose="020F0502020204030204" pitchFamily="34" charset="0"/>
                        </a:rPr>
                        <a:t>RV should open at the set pressure (normally less than 10% of operating P) and reaches full capacity at 25% overpressure. RV closes as the system pressure returns to the set pressure. </a:t>
                      </a:r>
                      <a:endParaRPr lang="en-IN" sz="1600" dirty="0"/>
                    </a:p>
                  </a:txBody>
                  <a:tcPr marL="68580" marR="68580" marT="34290" marB="34290"/>
                </a:tc>
                <a:tc>
                  <a:txBody>
                    <a:bodyPr/>
                    <a:lstStyle/>
                    <a:p>
                      <a:pPr algn="ctr"/>
                      <a:r>
                        <a:rPr lang="en-US" sz="1600" b="0" i="0" u="none" strike="noStrike" baseline="0" dirty="0">
                          <a:solidFill>
                            <a:srgbClr val="000000"/>
                          </a:solidFill>
                          <a:latin typeface="Calibri" panose="020F0502020204030204" pitchFamily="34" charset="0"/>
                        </a:rPr>
                        <a:t>PSV should open at the set pressure and reseat after reaching approximately 4% below set P. </a:t>
                      </a:r>
                      <a:endParaRPr lang="en-IN" sz="1600" dirty="0"/>
                    </a:p>
                  </a:txBody>
                  <a:tcPr marL="68580" marR="68580" marT="34290" marB="34290"/>
                </a:tc>
                <a:extLst>
                  <a:ext uri="{0D108BD9-81ED-4DB2-BD59-A6C34878D82A}">
                    <a16:rowId xmlns:a16="http://schemas.microsoft.com/office/drawing/2014/main" val="511005875"/>
                  </a:ext>
                </a:extLst>
              </a:tr>
            </a:tbl>
          </a:graphicData>
        </a:graphic>
      </p:graphicFrame>
      <p:cxnSp>
        <p:nvCxnSpPr>
          <p:cNvPr id="11" name="Straight Connector 10">
            <a:extLst>
              <a:ext uri="{FF2B5EF4-FFF2-40B4-BE49-F238E27FC236}">
                <a16:creationId xmlns:a16="http://schemas.microsoft.com/office/drawing/2014/main" id="{FAA437C3-8F4C-43EE-8868-4C9C78133EAA}"/>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6B22468-59F5-480E-AFEE-7A0E997E47EF}"/>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EMERGENCY SHUTDOWN PROCEDURES (ESP)</a:t>
            </a:r>
          </a:p>
        </p:txBody>
      </p:sp>
    </p:spTree>
    <p:extLst>
      <p:ext uri="{BB962C8B-B14F-4D97-AF65-F5344CB8AC3E}">
        <p14:creationId xmlns:p14="http://schemas.microsoft.com/office/powerpoint/2010/main" val="203273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2E98289-4F72-4FF1-A6F0-30DA95B19D71}"/>
              </a:ext>
            </a:extLst>
          </p:cNvPr>
          <p:cNvSpPr>
            <a:spLocks noGrp="1"/>
          </p:cNvSpPr>
          <p:nvPr>
            <p:ph type="dt" sz="half" idx="10"/>
          </p:nvPr>
        </p:nvSpPr>
        <p:spPr/>
        <p:txBody>
          <a:bodyPr/>
          <a:lstStyle/>
          <a:p>
            <a:fld id="{7B3A7C46-FB4A-42D6-A02B-D27B18D63BCA}" type="datetime1">
              <a:rPr lang="en-IN" smtClean="0"/>
              <a:t>20-01-2025</a:t>
            </a:fld>
            <a:endParaRPr lang="en-IN"/>
          </a:p>
        </p:txBody>
      </p:sp>
      <p:sp>
        <p:nvSpPr>
          <p:cNvPr id="7" name="Slide Number Placeholder 6">
            <a:extLst>
              <a:ext uri="{FF2B5EF4-FFF2-40B4-BE49-F238E27FC236}">
                <a16:creationId xmlns:a16="http://schemas.microsoft.com/office/drawing/2014/main" id="{19DD97F6-4748-4665-BDD7-8FD1641DB746}"/>
              </a:ext>
            </a:extLst>
          </p:cNvPr>
          <p:cNvSpPr>
            <a:spLocks noGrp="1"/>
          </p:cNvSpPr>
          <p:nvPr>
            <p:ph type="sldNum" sz="quarter" idx="12"/>
          </p:nvPr>
        </p:nvSpPr>
        <p:spPr/>
        <p:txBody>
          <a:bodyPr/>
          <a:lstStyle/>
          <a:p>
            <a:fld id="{2E3AE14D-FC0C-444C-98A2-B7580AD0B3C0}" type="slidenum">
              <a:rPr lang="en-IN" smtClean="0"/>
              <a:t>5</a:t>
            </a:fld>
            <a:endParaRPr lang="en-IN"/>
          </a:p>
        </p:txBody>
      </p:sp>
      <p:sp>
        <p:nvSpPr>
          <p:cNvPr id="13" name="TextBox 12">
            <a:extLst>
              <a:ext uri="{FF2B5EF4-FFF2-40B4-BE49-F238E27FC236}">
                <a16:creationId xmlns:a16="http://schemas.microsoft.com/office/drawing/2014/main" id="{1CFE1945-5A1D-471B-B0C2-B669C497DC60}"/>
              </a:ext>
            </a:extLst>
          </p:cNvPr>
          <p:cNvSpPr txBox="1"/>
          <p:nvPr/>
        </p:nvSpPr>
        <p:spPr>
          <a:xfrm>
            <a:off x="1125665" y="4103331"/>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pic>
        <p:nvPicPr>
          <p:cNvPr id="3" name="Picture 2">
            <a:extLst>
              <a:ext uri="{FF2B5EF4-FFF2-40B4-BE49-F238E27FC236}">
                <a16:creationId xmlns:a16="http://schemas.microsoft.com/office/drawing/2014/main" id="{D0E68FCD-C6F5-45B8-AB3F-EA0BF4BC73FC}"/>
              </a:ext>
            </a:extLst>
          </p:cNvPr>
          <p:cNvPicPr>
            <a:picLocks noChangeAspect="1"/>
          </p:cNvPicPr>
          <p:nvPr/>
        </p:nvPicPr>
        <p:blipFill>
          <a:blip r:embed="rId2"/>
          <a:stretch>
            <a:fillRect/>
          </a:stretch>
        </p:blipFill>
        <p:spPr>
          <a:xfrm>
            <a:off x="153849" y="1132879"/>
            <a:ext cx="3149600" cy="2334410"/>
          </a:xfrm>
          <a:prstGeom prst="rect">
            <a:avLst/>
          </a:prstGeom>
        </p:spPr>
      </p:pic>
      <p:sp>
        <p:nvSpPr>
          <p:cNvPr id="14" name="TextBox 13">
            <a:extLst>
              <a:ext uri="{FF2B5EF4-FFF2-40B4-BE49-F238E27FC236}">
                <a16:creationId xmlns:a16="http://schemas.microsoft.com/office/drawing/2014/main" id="{68BAEA12-9126-4B0B-8550-2BDB1228270D}"/>
              </a:ext>
            </a:extLst>
          </p:cNvPr>
          <p:cNvSpPr txBox="1"/>
          <p:nvPr/>
        </p:nvSpPr>
        <p:spPr>
          <a:xfrm>
            <a:off x="146631" y="4494652"/>
            <a:ext cx="8850739" cy="1815882"/>
          </a:xfrm>
          <a:prstGeom prst="rect">
            <a:avLst/>
          </a:prstGeom>
          <a:noFill/>
        </p:spPr>
        <p:txBody>
          <a:bodyPr wrap="square">
            <a:spAutoFit/>
          </a:bodyPr>
          <a:lstStyle/>
          <a:p>
            <a:pPr marL="214313" indent="-214313">
              <a:buFont typeface="Wingdings" panose="05000000000000000000" pitchFamily="2" charset="2"/>
              <a:buChar char="§"/>
            </a:pPr>
            <a:r>
              <a:rPr lang="en-US" sz="1600" b="1" dirty="0">
                <a:solidFill>
                  <a:srgbClr val="000000"/>
                </a:solidFill>
                <a:latin typeface="Calibri" panose="020F0502020204030204" pitchFamily="34" charset="0"/>
              </a:rPr>
              <a:t>Spring operated PSV/RV </a:t>
            </a:r>
            <a:r>
              <a:rPr lang="en-US" sz="1600" dirty="0">
                <a:solidFill>
                  <a:srgbClr val="000000"/>
                </a:solidFill>
                <a:latin typeface="Calibri" panose="020F0502020204030204" pitchFamily="34" charset="0"/>
              </a:rPr>
              <a:t>which can be used repeatedly: </a:t>
            </a:r>
          </a:p>
          <a:p>
            <a:pPr marL="557213" lvl="1" indent="-214313">
              <a:buFont typeface="Arial" panose="020B0604020202020204" pitchFamily="34" charset="0"/>
              <a:buChar char="•"/>
            </a:pPr>
            <a:r>
              <a:rPr lang="en-IN" sz="1600" b="1" dirty="0">
                <a:solidFill>
                  <a:srgbClr val="000000"/>
                </a:solidFill>
                <a:latin typeface="Calibri" panose="020F0502020204030204" pitchFamily="34" charset="0"/>
              </a:rPr>
              <a:t>Conventional</a:t>
            </a:r>
            <a:r>
              <a:rPr lang="en-IN" sz="1600" dirty="0">
                <a:solidFill>
                  <a:srgbClr val="000000"/>
                </a:solidFill>
                <a:latin typeface="Calibri" panose="020F0502020204030204" pitchFamily="34" charset="0"/>
              </a:rPr>
              <a:t>. </a:t>
            </a:r>
          </a:p>
          <a:p>
            <a:pPr marL="557213" lvl="1" indent="-214313">
              <a:buFont typeface="Arial" panose="020B0604020202020204" pitchFamily="34" charset="0"/>
              <a:buChar char="•"/>
            </a:pPr>
            <a:r>
              <a:rPr lang="en-US" sz="1600" b="1" dirty="0">
                <a:solidFill>
                  <a:srgbClr val="000000"/>
                </a:solidFill>
                <a:latin typeface="Calibri" panose="020F0502020204030204" pitchFamily="34" charset="0"/>
              </a:rPr>
              <a:t>Balanced Bellow</a:t>
            </a:r>
            <a:r>
              <a:rPr lang="en-US" sz="1600" dirty="0">
                <a:solidFill>
                  <a:srgbClr val="000000"/>
                </a:solidFill>
                <a:latin typeface="Calibri" panose="020F0502020204030204" pitchFamily="34" charset="0"/>
              </a:rPr>
              <a:t>: eliminating the back pressure effect when the device activates and avoid direct contact of corrosive media with spring etc. </a:t>
            </a:r>
          </a:p>
          <a:p>
            <a:pPr marL="557213" lvl="1" indent="-214313">
              <a:buFont typeface="Arial" panose="020B0604020202020204" pitchFamily="34" charset="0"/>
              <a:buChar char="•"/>
            </a:pPr>
            <a:endParaRPr lang="en-US" sz="1600" dirty="0">
              <a:solidFill>
                <a:srgbClr val="000000"/>
              </a:solidFill>
              <a:latin typeface="Calibri" panose="020F0502020204030204" pitchFamily="34" charset="0"/>
            </a:endParaRPr>
          </a:p>
          <a:p>
            <a:pPr marL="214313" indent="-214313">
              <a:buFont typeface="Wingdings" panose="05000000000000000000" pitchFamily="2" charset="2"/>
              <a:buChar char="§"/>
            </a:pPr>
            <a:r>
              <a:rPr lang="en-US" sz="1600" b="1" dirty="0">
                <a:solidFill>
                  <a:srgbClr val="000000"/>
                </a:solidFill>
                <a:latin typeface="Calibri" panose="020F0502020204030204" pitchFamily="34" charset="0"/>
              </a:rPr>
              <a:t>Rupture Disc</a:t>
            </a:r>
            <a:r>
              <a:rPr lang="en-US" sz="1600" dirty="0">
                <a:solidFill>
                  <a:srgbClr val="000000"/>
                </a:solidFill>
                <a:latin typeface="Calibri" panose="020F0502020204030204" pitchFamily="34" charset="0"/>
              </a:rPr>
              <a:t>: A calibrated sheet of metal designed to rupture at a specified pressure. Can be used one time only. </a:t>
            </a:r>
          </a:p>
        </p:txBody>
      </p:sp>
      <p:sp>
        <p:nvSpPr>
          <p:cNvPr id="19" name="TextBox 18">
            <a:extLst>
              <a:ext uri="{FF2B5EF4-FFF2-40B4-BE49-F238E27FC236}">
                <a16:creationId xmlns:a16="http://schemas.microsoft.com/office/drawing/2014/main" id="{D75C2465-D182-40E9-807A-75BB588CDA8E}"/>
              </a:ext>
            </a:extLst>
          </p:cNvPr>
          <p:cNvSpPr txBox="1"/>
          <p:nvPr/>
        </p:nvSpPr>
        <p:spPr>
          <a:xfrm>
            <a:off x="3345290" y="1203887"/>
            <a:ext cx="5683250" cy="3385542"/>
          </a:xfrm>
          <a:prstGeom prst="rect">
            <a:avLst/>
          </a:prstGeom>
          <a:noFill/>
        </p:spPr>
        <p:txBody>
          <a:bodyPr wrap="square">
            <a:spAutoFit/>
          </a:bodyPr>
          <a:lstStyle/>
          <a:p>
            <a:pPr marL="214313" indent="-214313">
              <a:buFont typeface="Wingdings" panose="05000000000000000000" pitchFamily="2" charset="2"/>
              <a:buChar char="§"/>
            </a:pPr>
            <a:r>
              <a:rPr lang="en-US" sz="1600" b="1" dirty="0">
                <a:solidFill>
                  <a:srgbClr val="000000"/>
                </a:solidFill>
                <a:latin typeface="Calibri" panose="020F0502020204030204" pitchFamily="34" charset="0"/>
              </a:rPr>
              <a:t>Guidelines</a:t>
            </a:r>
            <a:r>
              <a:rPr lang="en-US" sz="1600" dirty="0">
                <a:solidFill>
                  <a:srgbClr val="000000"/>
                </a:solidFill>
                <a:latin typeface="Calibri" panose="020F0502020204030204" pitchFamily="34" charset="0"/>
              </a:rPr>
              <a:t> where RVs should be installed: </a:t>
            </a:r>
          </a:p>
          <a:p>
            <a:pPr marL="214313" indent="-214313">
              <a:buFont typeface="Wingdings" panose="05000000000000000000" pitchFamily="2" charset="2"/>
              <a:buChar char="§"/>
            </a:pPr>
            <a:endParaRPr lang="en-US" sz="1600" dirty="0">
              <a:solidFill>
                <a:srgbClr val="000000"/>
              </a:solidFill>
              <a:latin typeface="Calibri" panose="020F0502020204030204" pitchFamily="34" charset="0"/>
            </a:endParaRPr>
          </a:p>
          <a:p>
            <a:pPr marL="557213" lvl="1" indent="-214313">
              <a:buFont typeface="Arial" panose="020B0604020202020204" pitchFamily="34" charset="0"/>
              <a:buChar char="•"/>
            </a:pPr>
            <a:r>
              <a:rPr lang="en-US" sz="1400" b="1" dirty="0">
                <a:solidFill>
                  <a:srgbClr val="000000"/>
                </a:solidFill>
                <a:latin typeface="Calibri" panose="020F0502020204030204" pitchFamily="34" charset="0"/>
              </a:rPr>
              <a:t>All vessels </a:t>
            </a:r>
            <a:r>
              <a:rPr lang="en-US" sz="1400" dirty="0">
                <a:solidFill>
                  <a:srgbClr val="000000"/>
                </a:solidFill>
                <a:latin typeface="Calibri" panose="020F0502020204030204" pitchFamily="34" charset="0"/>
              </a:rPr>
              <a:t>need reliefs, including reactors, storage tanks, towers and drums. </a:t>
            </a:r>
          </a:p>
          <a:p>
            <a:pPr marL="557213" lvl="1" indent="-214313">
              <a:buFont typeface="Arial" panose="020B0604020202020204" pitchFamily="34" charset="0"/>
              <a:buChar char="•"/>
            </a:pPr>
            <a:r>
              <a:rPr lang="en-US" sz="1400" b="1" dirty="0">
                <a:solidFill>
                  <a:srgbClr val="000000"/>
                </a:solidFill>
                <a:latin typeface="Calibri" panose="020F0502020204030204" pitchFamily="34" charset="0"/>
              </a:rPr>
              <a:t>Blocked-in sections</a:t>
            </a:r>
            <a:r>
              <a:rPr lang="en-US" sz="1400" dirty="0">
                <a:solidFill>
                  <a:srgbClr val="000000"/>
                </a:solidFill>
                <a:latin typeface="Calibri" panose="020F0502020204030204" pitchFamily="34" charset="0"/>
              </a:rPr>
              <a:t> of cool liquid-filled lines which are exposed to heat (e.g., cooling water side of a heat exchanger) or refrigeration need reliefs. </a:t>
            </a:r>
          </a:p>
          <a:p>
            <a:pPr marL="557213" lvl="1" indent="-214313">
              <a:buFont typeface="Arial" panose="020B0604020202020204" pitchFamily="34" charset="0"/>
              <a:buChar char="•"/>
            </a:pPr>
            <a:r>
              <a:rPr lang="en-US" sz="1400" b="1" dirty="0">
                <a:solidFill>
                  <a:srgbClr val="000000"/>
                </a:solidFill>
                <a:latin typeface="Calibri" panose="020F0502020204030204" pitchFamily="34" charset="0"/>
              </a:rPr>
              <a:t>Positive displacement pumps, compressors and turbines </a:t>
            </a:r>
            <a:r>
              <a:rPr lang="en-US" sz="1400" dirty="0">
                <a:solidFill>
                  <a:srgbClr val="000000"/>
                </a:solidFill>
                <a:latin typeface="Calibri" panose="020F0502020204030204" pitchFamily="34" charset="0"/>
              </a:rPr>
              <a:t>need reliefs on the discharge side. </a:t>
            </a:r>
          </a:p>
          <a:p>
            <a:pPr marL="557213" lvl="1" indent="-214313">
              <a:buFont typeface="Arial" panose="020B0604020202020204" pitchFamily="34" charset="0"/>
              <a:buChar char="•"/>
            </a:pPr>
            <a:r>
              <a:rPr lang="en-US" sz="1400" b="1" dirty="0">
                <a:solidFill>
                  <a:srgbClr val="000000"/>
                </a:solidFill>
                <a:latin typeface="Calibri" panose="020F0502020204030204" pitchFamily="34" charset="0"/>
              </a:rPr>
              <a:t>Vessel steam jackets </a:t>
            </a:r>
            <a:r>
              <a:rPr lang="en-US" sz="1400" dirty="0">
                <a:solidFill>
                  <a:srgbClr val="000000"/>
                </a:solidFill>
                <a:latin typeface="Calibri" panose="020F0502020204030204" pitchFamily="34" charset="0"/>
              </a:rPr>
              <a:t>are often rated for low pressure steam. Reliefs are installed in jackets to prevent excessive steam pressures due to operator error or pressure regulator failure. </a:t>
            </a:r>
          </a:p>
          <a:p>
            <a:pPr marL="557213" lvl="1" indent="-214313">
              <a:buFont typeface="Arial" panose="020B0604020202020204" pitchFamily="34" charset="0"/>
              <a:buChar char="•"/>
            </a:pPr>
            <a:r>
              <a:rPr lang="en-US" sz="1400" b="1" dirty="0">
                <a:solidFill>
                  <a:srgbClr val="000000"/>
                </a:solidFill>
                <a:latin typeface="Calibri" panose="020F0502020204030204" pitchFamily="34" charset="0"/>
              </a:rPr>
              <a:t>Storage vessels </a:t>
            </a:r>
            <a:r>
              <a:rPr lang="en-US" sz="1400" dirty="0">
                <a:solidFill>
                  <a:srgbClr val="000000"/>
                </a:solidFill>
                <a:latin typeface="Calibri" panose="020F0502020204030204" pitchFamily="34" charset="0"/>
              </a:rPr>
              <a:t>need pressure and vacuum reliefs to protect against pumping in or out of a blocked-in vessel or against the generation of a vacuum by condensation. </a:t>
            </a:r>
          </a:p>
        </p:txBody>
      </p:sp>
      <p:sp>
        <p:nvSpPr>
          <p:cNvPr id="20" name="TextBox 19">
            <a:extLst>
              <a:ext uri="{FF2B5EF4-FFF2-40B4-BE49-F238E27FC236}">
                <a16:creationId xmlns:a16="http://schemas.microsoft.com/office/drawing/2014/main" id="{3CE52E2A-C264-41AF-9BCA-34DDE883BB1C}"/>
              </a:ext>
            </a:extLst>
          </p:cNvPr>
          <p:cNvSpPr txBox="1"/>
          <p:nvPr/>
        </p:nvSpPr>
        <p:spPr>
          <a:xfrm>
            <a:off x="177800" y="3366089"/>
            <a:ext cx="3149600" cy="715581"/>
          </a:xfrm>
          <a:prstGeom prst="rect">
            <a:avLst/>
          </a:prstGeom>
          <a:noFill/>
        </p:spPr>
        <p:txBody>
          <a:bodyPr wrap="square">
            <a:spAutoFit/>
          </a:bodyPr>
          <a:lstStyle/>
          <a:p>
            <a:pPr algn="ctr"/>
            <a:r>
              <a:rPr lang="en-US" sz="1350" b="1" dirty="0">
                <a:solidFill>
                  <a:srgbClr val="000000"/>
                </a:solidFill>
                <a:latin typeface="Calibri" panose="020F0502020204030204" pitchFamily="34" charset="0"/>
              </a:rPr>
              <a:t>All reliefs devices should be inspected for their functionality and set pressure during shut-down. </a:t>
            </a:r>
            <a:endParaRPr lang="en-IN" sz="1350" b="1" dirty="0"/>
          </a:p>
        </p:txBody>
      </p:sp>
      <p:cxnSp>
        <p:nvCxnSpPr>
          <p:cNvPr id="15" name="Straight Connector 14">
            <a:extLst>
              <a:ext uri="{FF2B5EF4-FFF2-40B4-BE49-F238E27FC236}">
                <a16:creationId xmlns:a16="http://schemas.microsoft.com/office/drawing/2014/main" id="{20BB28BC-2F85-4E38-BE86-62E63387856C}"/>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2DCA167-069C-44E3-82A8-0FEF471B35E7}"/>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EMERGENCY SHUTDOWN PROCEDURES (ESP)</a:t>
            </a:r>
          </a:p>
        </p:txBody>
      </p:sp>
      <p:sp>
        <p:nvSpPr>
          <p:cNvPr id="17" name="TextBox 16">
            <a:extLst>
              <a:ext uri="{FF2B5EF4-FFF2-40B4-BE49-F238E27FC236}">
                <a16:creationId xmlns:a16="http://schemas.microsoft.com/office/drawing/2014/main" id="{260D7DD0-27C5-40F7-8EC1-E492348E5334}"/>
              </a:ext>
            </a:extLst>
          </p:cNvPr>
          <p:cNvSpPr txBox="1"/>
          <p:nvPr/>
        </p:nvSpPr>
        <p:spPr>
          <a:xfrm>
            <a:off x="115461" y="886304"/>
            <a:ext cx="4310490" cy="338554"/>
          </a:xfrm>
          <a:prstGeom prst="rect">
            <a:avLst/>
          </a:prstGeom>
          <a:noFill/>
        </p:spPr>
        <p:txBody>
          <a:bodyPr wrap="square">
            <a:spAutoFit/>
          </a:bodyPr>
          <a:lstStyle/>
          <a:p>
            <a:r>
              <a:rPr lang="en-US" sz="1600" b="1" dirty="0"/>
              <a:t>PSV – Pressure Safety Valve &amp; RV – Relief Valve</a:t>
            </a:r>
          </a:p>
        </p:txBody>
      </p:sp>
    </p:spTree>
    <p:extLst>
      <p:ext uri="{BB962C8B-B14F-4D97-AF65-F5344CB8AC3E}">
        <p14:creationId xmlns:p14="http://schemas.microsoft.com/office/powerpoint/2010/main" val="177857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fld id="{3E836D00-5F9B-4DCC-B37C-D4BBF04CB606}" type="datetime1">
              <a:rPr lang="en-IN" smtClean="0"/>
              <a:t>20-01-2025</a:t>
            </a:fld>
            <a:endParaRPr lang="en-IN"/>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fld id="{2E3AE14D-FC0C-444C-98A2-B7580AD0B3C0}" type="slidenum">
              <a:rPr lang="en-IN" smtClean="0"/>
              <a:t>6</a:t>
            </a:fld>
            <a:endParaRPr lang="en-IN"/>
          </a:p>
        </p:txBody>
      </p:sp>
      <p:pic>
        <p:nvPicPr>
          <p:cNvPr id="21" name="Picture 20">
            <a:extLst>
              <a:ext uri="{FF2B5EF4-FFF2-40B4-BE49-F238E27FC236}">
                <a16:creationId xmlns:a16="http://schemas.microsoft.com/office/drawing/2014/main" id="{2D11C2E1-53B8-4E3C-A81F-A57D54C99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94" y="874407"/>
            <a:ext cx="3831461" cy="2867210"/>
          </a:xfrm>
          <a:prstGeom prst="rect">
            <a:avLst/>
          </a:prstGeom>
        </p:spPr>
      </p:pic>
      <p:pic>
        <p:nvPicPr>
          <p:cNvPr id="23" name="Picture 22">
            <a:extLst>
              <a:ext uri="{FF2B5EF4-FFF2-40B4-BE49-F238E27FC236}">
                <a16:creationId xmlns:a16="http://schemas.microsoft.com/office/drawing/2014/main" id="{11573EB4-E14B-4F5A-8E52-CD1A16910D10}"/>
              </a:ext>
            </a:extLst>
          </p:cNvPr>
          <p:cNvPicPr>
            <a:picLocks noChangeAspect="1"/>
          </p:cNvPicPr>
          <p:nvPr/>
        </p:nvPicPr>
        <p:blipFill rotWithShape="1">
          <a:blip r:embed="rId3">
            <a:extLst>
              <a:ext uri="{28A0092B-C50C-407E-A947-70E740481C1C}">
                <a14:useLocalDpi xmlns:a14="http://schemas.microsoft.com/office/drawing/2010/main" val="0"/>
              </a:ext>
            </a:extLst>
          </a:blip>
          <a:srcRect l="4513" t="14275" r="2796"/>
          <a:stretch/>
        </p:blipFill>
        <p:spPr>
          <a:xfrm>
            <a:off x="3946555" y="972907"/>
            <a:ext cx="5129005" cy="2638285"/>
          </a:xfrm>
          <a:prstGeom prst="rect">
            <a:avLst/>
          </a:prstGeom>
        </p:spPr>
      </p:pic>
      <p:pic>
        <p:nvPicPr>
          <p:cNvPr id="25" name="Picture 24">
            <a:extLst>
              <a:ext uri="{FF2B5EF4-FFF2-40B4-BE49-F238E27FC236}">
                <a16:creationId xmlns:a16="http://schemas.microsoft.com/office/drawing/2014/main" id="{AC4D4AE4-2EDD-43FA-B103-F2E665D8EADE}"/>
              </a:ext>
            </a:extLst>
          </p:cNvPr>
          <p:cNvPicPr>
            <a:picLocks noChangeAspect="1"/>
          </p:cNvPicPr>
          <p:nvPr/>
        </p:nvPicPr>
        <p:blipFill rotWithShape="1">
          <a:blip r:embed="rId4">
            <a:extLst>
              <a:ext uri="{28A0092B-C50C-407E-A947-70E740481C1C}">
                <a14:useLocalDpi xmlns:a14="http://schemas.microsoft.com/office/drawing/2010/main" val="0"/>
              </a:ext>
            </a:extLst>
          </a:blip>
          <a:srcRect l="3958" t="17257" r="3611" b="29004"/>
          <a:stretch/>
        </p:blipFill>
        <p:spPr>
          <a:xfrm>
            <a:off x="1704975" y="3615371"/>
            <a:ext cx="5734050" cy="1852473"/>
          </a:xfrm>
          <a:prstGeom prst="rect">
            <a:avLst/>
          </a:prstGeom>
        </p:spPr>
      </p:pic>
      <p:sp>
        <p:nvSpPr>
          <p:cNvPr id="26" name="TextBox 25">
            <a:extLst>
              <a:ext uri="{FF2B5EF4-FFF2-40B4-BE49-F238E27FC236}">
                <a16:creationId xmlns:a16="http://schemas.microsoft.com/office/drawing/2014/main" id="{FFBCE2B4-8786-4E23-A1B9-EA0E38138BAE}"/>
              </a:ext>
            </a:extLst>
          </p:cNvPr>
          <p:cNvSpPr txBox="1"/>
          <p:nvPr/>
        </p:nvSpPr>
        <p:spPr>
          <a:xfrm>
            <a:off x="5163344" y="2838735"/>
            <a:ext cx="685800" cy="507831"/>
          </a:xfrm>
          <a:prstGeom prst="rect">
            <a:avLst/>
          </a:prstGeom>
          <a:solidFill>
            <a:srgbClr val="FF9900"/>
          </a:solidFill>
        </p:spPr>
        <p:txBody>
          <a:bodyPr wrap="square" rtlCol="0">
            <a:spAutoFit/>
          </a:bodyPr>
          <a:lstStyle/>
          <a:p>
            <a:pPr algn="ctr"/>
            <a:r>
              <a:rPr lang="en-US" sz="900" b="1" dirty="0"/>
              <a:t>FMEA</a:t>
            </a:r>
          </a:p>
          <a:p>
            <a:pPr algn="ctr"/>
            <a:r>
              <a:rPr lang="en-US" sz="900" b="1" dirty="0"/>
              <a:t>HAZOP</a:t>
            </a:r>
          </a:p>
          <a:p>
            <a:pPr algn="ctr"/>
            <a:r>
              <a:rPr lang="en-US" sz="900" b="1" dirty="0"/>
              <a:t>FTA</a:t>
            </a:r>
            <a:endParaRPr lang="en-IN" sz="900" b="1" dirty="0"/>
          </a:p>
        </p:txBody>
      </p:sp>
      <p:sp>
        <p:nvSpPr>
          <p:cNvPr id="28" name="TextBox 27">
            <a:extLst>
              <a:ext uri="{FF2B5EF4-FFF2-40B4-BE49-F238E27FC236}">
                <a16:creationId xmlns:a16="http://schemas.microsoft.com/office/drawing/2014/main" id="{4623ADA4-03CD-4A7B-9094-06FC562D62F8}"/>
              </a:ext>
            </a:extLst>
          </p:cNvPr>
          <p:cNvSpPr txBox="1"/>
          <p:nvPr/>
        </p:nvSpPr>
        <p:spPr>
          <a:xfrm>
            <a:off x="93134" y="5480011"/>
            <a:ext cx="8957733" cy="830997"/>
          </a:xfrm>
          <a:prstGeom prst="rect">
            <a:avLst/>
          </a:prstGeom>
          <a:noFill/>
        </p:spPr>
        <p:txBody>
          <a:bodyPr wrap="square">
            <a:spAutoFit/>
          </a:bodyPr>
          <a:lstStyle/>
          <a:p>
            <a:pPr marL="214313" indent="-214313">
              <a:buFont typeface="Wingdings" panose="05000000000000000000" pitchFamily="2" charset="2"/>
              <a:buChar char="§"/>
            </a:pPr>
            <a:r>
              <a:rPr lang="en-US" sz="1600" dirty="0"/>
              <a:t>Plant-specific emergency procedures and emergency shutdown processes for critical equipment</a:t>
            </a:r>
          </a:p>
          <a:p>
            <a:pPr marL="214313" indent="-214313">
              <a:buFont typeface="Wingdings" panose="05000000000000000000" pitchFamily="2" charset="2"/>
              <a:buChar char="§"/>
            </a:pPr>
            <a:r>
              <a:rPr lang="en-US" sz="1600" dirty="0"/>
              <a:t>Importance of proper signage, alarms, and emergency lighting</a:t>
            </a:r>
          </a:p>
          <a:p>
            <a:pPr marL="214313" indent="-214313">
              <a:buFont typeface="Wingdings" panose="05000000000000000000" pitchFamily="2" charset="2"/>
              <a:buChar char="§"/>
            </a:pPr>
            <a:r>
              <a:rPr lang="en-US" sz="1600" dirty="0"/>
              <a:t>Evacuation procedures and Communication protocols</a:t>
            </a:r>
          </a:p>
        </p:txBody>
      </p:sp>
      <p:sp>
        <p:nvSpPr>
          <p:cNvPr id="29" name="TextBox 28">
            <a:extLst>
              <a:ext uri="{FF2B5EF4-FFF2-40B4-BE49-F238E27FC236}">
                <a16:creationId xmlns:a16="http://schemas.microsoft.com/office/drawing/2014/main" id="{0408FA46-8A7A-4CF5-AAFB-DE2966048484}"/>
              </a:ext>
            </a:extLst>
          </p:cNvPr>
          <p:cNvSpPr txBox="1"/>
          <p:nvPr/>
        </p:nvSpPr>
        <p:spPr>
          <a:xfrm>
            <a:off x="7796997" y="6068368"/>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2" name="Straight Connector 11">
            <a:extLst>
              <a:ext uri="{FF2B5EF4-FFF2-40B4-BE49-F238E27FC236}">
                <a16:creationId xmlns:a16="http://schemas.microsoft.com/office/drawing/2014/main" id="{98F2543A-ACDD-42CC-A49D-C08ADD66167F}"/>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54028C2-399B-4FE9-BEAA-7FC17978C12F}"/>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EMERGENCY RESPONSE PLANNING (ERP)</a:t>
            </a:r>
          </a:p>
        </p:txBody>
      </p:sp>
    </p:spTree>
    <p:extLst>
      <p:ext uri="{BB962C8B-B14F-4D97-AF65-F5344CB8AC3E}">
        <p14:creationId xmlns:p14="http://schemas.microsoft.com/office/powerpoint/2010/main" val="140850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fld id="{3E836D00-5F9B-4DCC-B37C-D4BBF04CB606}" type="datetime1">
              <a:rPr lang="en-IN" smtClean="0"/>
              <a:t>20-01-2025</a:t>
            </a:fld>
            <a:endParaRPr lang="en-IN"/>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fld id="{2E3AE14D-FC0C-444C-98A2-B7580AD0B3C0}" type="slidenum">
              <a:rPr lang="en-IN" smtClean="0"/>
              <a:t>7</a:t>
            </a:fld>
            <a:endParaRPr lang="en-IN"/>
          </a:p>
        </p:txBody>
      </p:sp>
      <p:sp>
        <p:nvSpPr>
          <p:cNvPr id="13" name="TextBox 12">
            <a:extLst>
              <a:ext uri="{FF2B5EF4-FFF2-40B4-BE49-F238E27FC236}">
                <a16:creationId xmlns:a16="http://schemas.microsoft.com/office/drawing/2014/main" id="{CF6DDD9F-2B84-4BBF-A4FA-43BDFCB59F14}"/>
              </a:ext>
            </a:extLst>
          </p:cNvPr>
          <p:cNvSpPr txBox="1"/>
          <p:nvPr/>
        </p:nvSpPr>
        <p:spPr>
          <a:xfrm>
            <a:off x="197907" y="3896940"/>
            <a:ext cx="7967134" cy="4708981"/>
          </a:xfrm>
          <a:prstGeom prst="rect">
            <a:avLst/>
          </a:prstGeom>
          <a:noFill/>
        </p:spPr>
        <p:txBody>
          <a:bodyPr wrap="square" numCol="2">
            <a:spAutoFit/>
          </a:bodyPr>
          <a:lstStyle/>
          <a:p>
            <a:pPr marL="214313" indent="-214313">
              <a:buFont typeface="Wingdings" panose="05000000000000000000" pitchFamily="2" charset="2"/>
              <a:buChar char="§"/>
            </a:pPr>
            <a:r>
              <a:rPr lang="en-IN" sz="1500" dirty="0"/>
              <a:t>Factory Acts &amp; Rules</a:t>
            </a:r>
          </a:p>
          <a:p>
            <a:pPr marL="214313" indent="-214313">
              <a:buFont typeface="Wingdings" panose="05000000000000000000" pitchFamily="2" charset="2"/>
              <a:buChar char="§"/>
            </a:pPr>
            <a:r>
              <a:rPr lang="en-IN" sz="1500" dirty="0"/>
              <a:t>Boiler Act 1923</a:t>
            </a:r>
          </a:p>
          <a:p>
            <a:pPr marL="214313" indent="-214313">
              <a:buFont typeface="Wingdings" panose="05000000000000000000" pitchFamily="2" charset="2"/>
              <a:buChar char="§"/>
            </a:pPr>
            <a:r>
              <a:rPr lang="en-IN" sz="1500" dirty="0"/>
              <a:t>State Boiler Rules</a:t>
            </a:r>
          </a:p>
          <a:p>
            <a:pPr marL="214313" indent="-214313">
              <a:buFont typeface="Wingdings" panose="05000000000000000000" pitchFamily="2" charset="2"/>
              <a:buChar char="§"/>
            </a:pPr>
            <a:r>
              <a:rPr lang="en-IN" sz="1500" dirty="0"/>
              <a:t>Indian Boiler Regulations 1950</a:t>
            </a:r>
          </a:p>
          <a:p>
            <a:pPr marL="214313" indent="-214313">
              <a:buFont typeface="Wingdings" panose="05000000000000000000" pitchFamily="2" charset="2"/>
              <a:buChar char="§"/>
            </a:pPr>
            <a:r>
              <a:rPr lang="en-IN" sz="1500" dirty="0"/>
              <a:t>The Petroleum Act &amp; Rules</a:t>
            </a:r>
          </a:p>
          <a:p>
            <a:pPr marL="214313" indent="-214313">
              <a:buFont typeface="Wingdings" panose="05000000000000000000" pitchFamily="2" charset="2"/>
              <a:buChar char="§"/>
            </a:pPr>
            <a:r>
              <a:rPr lang="en-IN" sz="1500" dirty="0"/>
              <a:t>The Explosive Act &amp; Rules</a:t>
            </a:r>
          </a:p>
          <a:p>
            <a:pPr marL="214313" indent="-214313">
              <a:buFont typeface="Wingdings" panose="05000000000000000000" pitchFamily="2" charset="2"/>
              <a:buChar char="§"/>
            </a:pPr>
            <a:r>
              <a:rPr lang="en-IN" sz="1500" dirty="0"/>
              <a:t>The Insecticide Act &amp; Rules</a:t>
            </a:r>
          </a:p>
          <a:p>
            <a:pPr marL="214313" indent="-214313">
              <a:buFont typeface="Wingdings" panose="05000000000000000000" pitchFamily="2" charset="2"/>
              <a:buChar char="§"/>
            </a:pPr>
            <a:r>
              <a:rPr lang="en-IN" sz="1500" dirty="0"/>
              <a:t>The Poisonous Acts &amp; Rules</a:t>
            </a:r>
          </a:p>
          <a:p>
            <a:pPr marL="214313" indent="-214313">
              <a:buFont typeface="Wingdings" panose="05000000000000000000" pitchFamily="2" charset="2"/>
              <a:buChar char="§"/>
            </a:pPr>
            <a:r>
              <a:rPr lang="en-IN" sz="1500" dirty="0"/>
              <a:t>The Electricity Act &amp; Rules</a:t>
            </a:r>
          </a:p>
          <a:p>
            <a:pPr marL="214313" indent="-214313">
              <a:buFont typeface="Wingdings" panose="05000000000000000000" pitchFamily="2" charset="2"/>
              <a:buChar char="§"/>
            </a:pPr>
            <a:r>
              <a:rPr lang="en-IN" sz="1500" dirty="0"/>
              <a:t>Gas Cylinder Rules 1981</a:t>
            </a:r>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endParaRPr lang="en-IN" sz="1500" dirty="0"/>
          </a:p>
          <a:p>
            <a:pPr marL="214313" indent="-214313">
              <a:buFont typeface="Wingdings" panose="05000000000000000000" pitchFamily="2" charset="2"/>
              <a:buChar char="§"/>
            </a:pPr>
            <a:r>
              <a:rPr lang="en-IN" sz="1500" dirty="0"/>
              <a:t>Static &amp; Mobile Pressure Vessels 1981</a:t>
            </a:r>
          </a:p>
          <a:p>
            <a:pPr marL="214313" indent="-214313">
              <a:buFont typeface="Wingdings" panose="05000000000000000000" pitchFamily="2" charset="2"/>
              <a:buChar char="§"/>
            </a:pPr>
            <a:r>
              <a:rPr lang="en-IN" sz="1500" dirty="0"/>
              <a:t>Water &amp; Air Pollution Control Acts &amp; Rules</a:t>
            </a:r>
          </a:p>
          <a:p>
            <a:pPr marL="214313" indent="-214313">
              <a:buFont typeface="Wingdings" panose="05000000000000000000" pitchFamily="2" charset="2"/>
              <a:buChar char="§"/>
            </a:pPr>
            <a:r>
              <a:rPr lang="en-IN" sz="1500" dirty="0"/>
              <a:t>Environment Protection Act 1986 &amp; Rules</a:t>
            </a:r>
          </a:p>
          <a:p>
            <a:pPr marL="214313" indent="-214313">
              <a:buFont typeface="Wingdings" panose="05000000000000000000" pitchFamily="2" charset="2"/>
              <a:buChar char="§"/>
            </a:pPr>
            <a:r>
              <a:rPr lang="en-IN" sz="1500" dirty="0"/>
              <a:t>Hazardous Waste Management Rules 1989</a:t>
            </a:r>
          </a:p>
          <a:p>
            <a:pPr marL="214313" indent="-214313">
              <a:buFont typeface="Wingdings" panose="05000000000000000000" pitchFamily="2" charset="2"/>
              <a:buChar char="§"/>
            </a:pPr>
            <a:r>
              <a:rPr lang="en-IN" sz="1500" dirty="0"/>
              <a:t>MSIHC Rules 1989</a:t>
            </a:r>
          </a:p>
          <a:p>
            <a:pPr marL="214313" indent="-214313">
              <a:buFont typeface="Wingdings" panose="05000000000000000000" pitchFamily="2" charset="2"/>
              <a:buChar char="§"/>
            </a:pPr>
            <a:r>
              <a:rPr lang="en-IN" sz="1500" dirty="0"/>
              <a:t>Chemical Accident Rules 1996</a:t>
            </a:r>
          </a:p>
          <a:p>
            <a:pPr marL="214313" indent="-214313">
              <a:buFont typeface="Wingdings" panose="05000000000000000000" pitchFamily="2" charset="2"/>
              <a:buChar char="§"/>
            </a:pPr>
            <a:r>
              <a:rPr lang="en-IN" sz="1500" dirty="0"/>
              <a:t>Bio Medical Waste Rules 1998</a:t>
            </a:r>
          </a:p>
          <a:p>
            <a:pPr marL="214313" indent="-214313">
              <a:buFont typeface="Wingdings" panose="05000000000000000000" pitchFamily="2" charset="2"/>
              <a:buChar char="§"/>
            </a:pPr>
            <a:r>
              <a:rPr lang="en-IN" sz="1500" dirty="0"/>
              <a:t>Building &amp; Construction Act 1996.</a:t>
            </a:r>
          </a:p>
          <a:p>
            <a:pPr marL="214313" indent="-214313">
              <a:buFont typeface="Wingdings" panose="05000000000000000000" pitchFamily="2" charset="2"/>
              <a:buChar char="§"/>
            </a:pPr>
            <a:r>
              <a:rPr lang="en-IN" sz="1500" dirty="0"/>
              <a:t>Radiation protection Rules</a:t>
            </a:r>
          </a:p>
          <a:p>
            <a:pPr marL="214313" indent="-214313">
              <a:buFont typeface="Wingdings" panose="05000000000000000000" pitchFamily="2" charset="2"/>
              <a:buChar char="§"/>
            </a:pPr>
            <a:r>
              <a:rPr lang="en-IN" sz="1500" dirty="0"/>
              <a:t>Atomic Agency Act</a:t>
            </a:r>
          </a:p>
        </p:txBody>
      </p:sp>
      <p:sp>
        <p:nvSpPr>
          <p:cNvPr id="15" name="TextBox 14">
            <a:extLst>
              <a:ext uri="{FF2B5EF4-FFF2-40B4-BE49-F238E27FC236}">
                <a16:creationId xmlns:a16="http://schemas.microsoft.com/office/drawing/2014/main" id="{9F42F879-3340-48C2-BE8A-9A58BA9F0A4C}"/>
              </a:ext>
            </a:extLst>
          </p:cNvPr>
          <p:cNvSpPr txBox="1"/>
          <p:nvPr/>
        </p:nvSpPr>
        <p:spPr>
          <a:xfrm>
            <a:off x="130175" y="3586542"/>
            <a:ext cx="4500031" cy="338554"/>
          </a:xfrm>
          <a:prstGeom prst="rect">
            <a:avLst/>
          </a:prstGeom>
          <a:noFill/>
        </p:spPr>
        <p:txBody>
          <a:bodyPr wrap="square">
            <a:spAutoFit/>
          </a:bodyPr>
          <a:lstStyle/>
          <a:p>
            <a:r>
              <a:rPr lang="en-US" sz="1600" b="1" dirty="0">
                <a:solidFill>
                  <a:srgbClr val="291973"/>
                </a:solidFill>
              </a:rPr>
              <a:t>Governmental Rules &amp; Regulations (Govt. of India)</a:t>
            </a:r>
            <a:endParaRPr lang="en-IN" sz="1600" b="1" dirty="0">
              <a:solidFill>
                <a:srgbClr val="291973"/>
              </a:solidFill>
            </a:endParaRPr>
          </a:p>
        </p:txBody>
      </p:sp>
      <p:sp>
        <p:nvSpPr>
          <p:cNvPr id="20" name="TextBox 19">
            <a:extLst>
              <a:ext uri="{FF2B5EF4-FFF2-40B4-BE49-F238E27FC236}">
                <a16:creationId xmlns:a16="http://schemas.microsoft.com/office/drawing/2014/main" id="{490A3721-CCFA-4E60-A7BC-8C9A2DED4F8C}"/>
              </a:ext>
            </a:extLst>
          </p:cNvPr>
          <p:cNvSpPr txBox="1"/>
          <p:nvPr/>
        </p:nvSpPr>
        <p:spPr>
          <a:xfrm>
            <a:off x="7872131" y="6101184"/>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cxnSp>
        <p:nvCxnSpPr>
          <p:cNvPr id="16" name="Straight Connector 15">
            <a:extLst>
              <a:ext uri="{FF2B5EF4-FFF2-40B4-BE49-F238E27FC236}">
                <a16:creationId xmlns:a16="http://schemas.microsoft.com/office/drawing/2014/main" id="{BF7CF9F5-2BE6-44F1-987E-EFF16B572D48}"/>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FF673A7-E8F5-4662-A84E-5F3CE9620ADB}"/>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EMERGENCY RESPONSE PLANNING (ERP)</a:t>
            </a:r>
          </a:p>
        </p:txBody>
      </p:sp>
      <p:pic>
        <p:nvPicPr>
          <p:cNvPr id="3" name="Picture 2">
            <a:extLst>
              <a:ext uri="{FF2B5EF4-FFF2-40B4-BE49-F238E27FC236}">
                <a16:creationId xmlns:a16="http://schemas.microsoft.com/office/drawing/2014/main" id="{5B0C7F14-05B1-4E03-9978-C39A29A5FC8C}"/>
              </a:ext>
            </a:extLst>
          </p:cNvPr>
          <p:cNvPicPr>
            <a:picLocks noChangeAspect="1"/>
          </p:cNvPicPr>
          <p:nvPr/>
        </p:nvPicPr>
        <p:blipFill rotWithShape="1">
          <a:blip r:embed="rId2">
            <a:extLst>
              <a:ext uri="{28A0092B-C50C-407E-A947-70E740481C1C}">
                <a14:useLocalDpi xmlns:a14="http://schemas.microsoft.com/office/drawing/2010/main" val="0"/>
              </a:ext>
            </a:extLst>
          </a:blip>
          <a:srcRect l="6691" r="10072"/>
          <a:stretch/>
        </p:blipFill>
        <p:spPr>
          <a:xfrm>
            <a:off x="6279805" y="1263643"/>
            <a:ext cx="2864195" cy="1935544"/>
          </a:xfrm>
          <a:prstGeom prst="rect">
            <a:avLst/>
          </a:prstGeom>
        </p:spPr>
      </p:pic>
      <p:pic>
        <p:nvPicPr>
          <p:cNvPr id="7" name="Picture 6">
            <a:extLst>
              <a:ext uri="{FF2B5EF4-FFF2-40B4-BE49-F238E27FC236}">
                <a16:creationId xmlns:a16="http://schemas.microsoft.com/office/drawing/2014/main" id="{E5ED6C6D-CF7F-42BD-803D-4E1A399F71ED}"/>
              </a:ext>
            </a:extLst>
          </p:cNvPr>
          <p:cNvPicPr>
            <a:picLocks noChangeAspect="1"/>
          </p:cNvPicPr>
          <p:nvPr/>
        </p:nvPicPr>
        <p:blipFill rotWithShape="1">
          <a:blip r:embed="rId3">
            <a:extLst>
              <a:ext uri="{28A0092B-C50C-407E-A947-70E740481C1C}">
                <a14:useLocalDpi xmlns:a14="http://schemas.microsoft.com/office/drawing/2010/main" val="0"/>
              </a:ext>
            </a:extLst>
          </a:blip>
          <a:srcRect l="2275" t="61874" r="30908"/>
          <a:stretch/>
        </p:blipFill>
        <p:spPr>
          <a:xfrm>
            <a:off x="197907" y="1014838"/>
            <a:ext cx="6109760" cy="2256490"/>
          </a:xfrm>
          <a:prstGeom prst="rect">
            <a:avLst/>
          </a:prstGeom>
        </p:spPr>
      </p:pic>
    </p:spTree>
    <p:extLst>
      <p:ext uri="{BB962C8B-B14F-4D97-AF65-F5344CB8AC3E}">
        <p14:creationId xmlns:p14="http://schemas.microsoft.com/office/powerpoint/2010/main" val="604748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fld id="{3E836D00-5F9B-4DCC-B37C-D4BBF04CB606}" type="datetime1">
              <a:rPr lang="en-IN" smtClean="0"/>
              <a:t>20-01-2025</a:t>
            </a:fld>
            <a:endParaRPr lang="en-IN"/>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fld id="{2E3AE14D-FC0C-444C-98A2-B7580AD0B3C0}" type="slidenum">
              <a:rPr lang="en-IN" smtClean="0"/>
              <a:t>8</a:t>
            </a:fld>
            <a:endParaRPr lang="en-IN"/>
          </a:p>
        </p:txBody>
      </p:sp>
      <p:sp>
        <p:nvSpPr>
          <p:cNvPr id="15" name="TextBox 14">
            <a:extLst>
              <a:ext uri="{FF2B5EF4-FFF2-40B4-BE49-F238E27FC236}">
                <a16:creationId xmlns:a16="http://schemas.microsoft.com/office/drawing/2014/main" id="{9F42F879-3340-48C2-BE8A-9A58BA9F0A4C}"/>
              </a:ext>
            </a:extLst>
          </p:cNvPr>
          <p:cNvSpPr txBox="1"/>
          <p:nvPr/>
        </p:nvSpPr>
        <p:spPr>
          <a:xfrm>
            <a:off x="139701" y="809476"/>
            <a:ext cx="4500031" cy="338554"/>
          </a:xfrm>
          <a:prstGeom prst="rect">
            <a:avLst/>
          </a:prstGeom>
          <a:noFill/>
        </p:spPr>
        <p:txBody>
          <a:bodyPr wrap="square">
            <a:spAutoFit/>
          </a:bodyPr>
          <a:lstStyle/>
          <a:p>
            <a:r>
              <a:rPr lang="en-US" sz="1600" b="1" dirty="0">
                <a:solidFill>
                  <a:srgbClr val="291973"/>
                </a:solidFill>
              </a:rPr>
              <a:t>Governmental Rules &amp; Regulations (Govt. of India)</a:t>
            </a:r>
            <a:endParaRPr lang="en-IN" sz="1600" b="1" dirty="0">
              <a:solidFill>
                <a:srgbClr val="291973"/>
              </a:solidFill>
            </a:endParaRPr>
          </a:p>
        </p:txBody>
      </p:sp>
      <p:grpSp>
        <p:nvGrpSpPr>
          <p:cNvPr id="11" name="Group 10">
            <a:extLst>
              <a:ext uri="{FF2B5EF4-FFF2-40B4-BE49-F238E27FC236}">
                <a16:creationId xmlns:a16="http://schemas.microsoft.com/office/drawing/2014/main" id="{0FFFB99D-54E6-41D0-A32E-DDDE67D4631B}"/>
              </a:ext>
            </a:extLst>
          </p:cNvPr>
          <p:cNvGrpSpPr/>
          <p:nvPr/>
        </p:nvGrpSpPr>
        <p:grpSpPr>
          <a:xfrm>
            <a:off x="1549504" y="1101461"/>
            <a:ext cx="6044991" cy="3429755"/>
            <a:chOff x="5805488" y="1285489"/>
            <a:chExt cx="6100762" cy="3175407"/>
          </a:xfrm>
        </p:grpSpPr>
        <p:pic>
          <p:nvPicPr>
            <p:cNvPr id="9" name="Picture 8">
              <a:extLst>
                <a:ext uri="{FF2B5EF4-FFF2-40B4-BE49-F238E27FC236}">
                  <a16:creationId xmlns:a16="http://schemas.microsoft.com/office/drawing/2014/main" id="{1091D974-7BD3-40A7-9AAA-83D1C88EDDFD}"/>
                </a:ext>
              </a:extLst>
            </p:cNvPr>
            <p:cNvPicPr>
              <a:picLocks noChangeAspect="1"/>
            </p:cNvPicPr>
            <p:nvPr/>
          </p:nvPicPr>
          <p:blipFill rotWithShape="1">
            <a:blip r:embed="rId2"/>
            <a:srcRect l="547" t="1658" r="624" b="1328"/>
            <a:stretch/>
          </p:blipFill>
          <p:spPr>
            <a:xfrm>
              <a:off x="5805488" y="1660546"/>
              <a:ext cx="6100762" cy="2800350"/>
            </a:xfrm>
            <a:prstGeom prst="rect">
              <a:avLst/>
            </a:prstGeom>
          </p:spPr>
        </p:pic>
        <p:sp>
          <p:nvSpPr>
            <p:cNvPr id="10" name="Rectangle 9">
              <a:extLst>
                <a:ext uri="{FF2B5EF4-FFF2-40B4-BE49-F238E27FC236}">
                  <a16:creationId xmlns:a16="http://schemas.microsoft.com/office/drawing/2014/main" id="{244764FF-CB9B-4118-8687-2F0C72BAE215}"/>
                </a:ext>
              </a:extLst>
            </p:cNvPr>
            <p:cNvSpPr/>
            <p:nvPr/>
          </p:nvSpPr>
          <p:spPr>
            <a:xfrm>
              <a:off x="5805488" y="1627433"/>
              <a:ext cx="6100762" cy="28334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9" name="TextBox 18">
              <a:extLst>
                <a:ext uri="{FF2B5EF4-FFF2-40B4-BE49-F238E27FC236}">
                  <a16:creationId xmlns:a16="http://schemas.microsoft.com/office/drawing/2014/main" id="{1D1A8E55-0582-4F12-B117-3E23FFC89DE1}"/>
                </a:ext>
              </a:extLst>
            </p:cNvPr>
            <p:cNvSpPr txBox="1"/>
            <p:nvPr/>
          </p:nvSpPr>
          <p:spPr>
            <a:xfrm>
              <a:off x="6971109" y="1285489"/>
              <a:ext cx="3769520" cy="341943"/>
            </a:xfrm>
            <a:prstGeom prst="rect">
              <a:avLst/>
            </a:prstGeom>
            <a:noFill/>
          </p:spPr>
          <p:txBody>
            <a:bodyPr wrap="square">
              <a:spAutoFit/>
            </a:bodyPr>
            <a:lstStyle/>
            <a:p>
              <a:pPr algn="ctr"/>
              <a:r>
                <a:rPr lang="en-US" b="1" dirty="0">
                  <a:solidFill>
                    <a:srgbClr val="291973"/>
                  </a:solidFill>
                </a:rPr>
                <a:t>BIS Standards</a:t>
              </a:r>
              <a:endParaRPr lang="en-IN" b="1" dirty="0">
                <a:solidFill>
                  <a:srgbClr val="291973"/>
                </a:solidFill>
              </a:endParaRPr>
            </a:p>
          </p:txBody>
        </p:sp>
      </p:grpSp>
      <p:sp>
        <p:nvSpPr>
          <p:cNvPr id="20" name="TextBox 19">
            <a:extLst>
              <a:ext uri="{FF2B5EF4-FFF2-40B4-BE49-F238E27FC236}">
                <a16:creationId xmlns:a16="http://schemas.microsoft.com/office/drawing/2014/main" id="{490A3721-CCFA-4E60-A7BC-8C9A2DED4F8C}"/>
              </a:ext>
            </a:extLst>
          </p:cNvPr>
          <p:cNvSpPr txBox="1"/>
          <p:nvPr/>
        </p:nvSpPr>
        <p:spPr>
          <a:xfrm>
            <a:off x="-1335040" y="5830063"/>
            <a:ext cx="1253869" cy="230832"/>
          </a:xfrm>
          <a:prstGeom prst="rect">
            <a:avLst/>
          </a:prstGeom>
          <a:noFill/>
        </p:spPr>
        <p:txBody>
          <a:bodyPr wrap="none" rtlCol="0">
            <a:spAutoFit/>
          </a:bodyPr>
          <a:lstStyle/>
          <a:p>
            <a:r>
              <a:rPr lang="en-US" sz="900" dirty="0">
                <a:solidFill>
                  <a:srgbClr val="002060"/>
                </a:solidFill>
              </a:rPr>
              <a:t>Source: Google Images</a:t>
            </a:r>
            <a:endParaRPr lang="en-IN" sz="900" dirty="0">
              <a:solidFill>
                <a:srgbClr val="002060"/>
              </a:solidFill>
            </a:endParaRPr>
          </a:p>
        </p:txBody>
      </p:sp>
      <p:pic>
        <p:nvPicPr>
          <p:cNvPr id="17" name="Picture 16">
            <a:extLst>
              <a:ext uri="{FF2B5EF4-FFF2-40B4-BE49-F238E27FC236}">
                <a16:creationId xmlns:a16="http://schemas.microsoft.com/office/drawing/2014/main" id="{476EFB8A-F5E8-4EDB-8222-929C7697A9F8}"/>
              </a:ext>
            </a:extLst>
          </p:cNvPr>
          <p:cNvPicPr>
            <a:picLocks noChangeAspect="1"/>
          </p:cNvPicPr>
          <p:nvPr/>
        </p:nvPicPr>
        <p:blipFill rotWithShape="1">
          <a:blip r:embed="rId3">
            <a:extLst>
              <a:ext uri="{28A0092B-C50C-407E-A947-70E740481C1C}">
                <a14:useLocalDpi xmlns:a14="http://schemas.microsoft.com/office/drawing/2010/main" val="0"/>
              </a:ext>
            </a:extLst>
          </a:blip>
          <a:srcRect l="3125" t="3868" r="3147" b="6635"/>
          <a:stretch/>
        </p:blipFill>
        <p:spPr>
          <a:xfrm>
            <a:off x="4988653" y="4643066"/>
            <a:ext cx="3671456" cy="1589260"/>
          </a:xfrm>
          <a:prstGeom prst="rect">
            <a:avLst/>
          </a:prstGeom>
        </p:spPr>
      </p:pic>
      <p:sp>
        <p:nvSpPr>
          <p:cNvPr id="30" name="TextBox 29">
            <a:extLst>
              <a:ext uri="{FF2B5EF4-FFF2-40B4-BE49-F238E27FC236}">
                <a16:creationId xmlns:a16="http://schemas.microsoft.com/office/drawing/2014/main" id="{F2F2F11A-ADA6-4D59-9B89-57918D43B38A}"/>
              </a:ext>
            </a:extLst>
          </p:cNvPr>
          <p:cNvSpPr txBox="1"/>
          <p:nvPr/>
        </p:nvSpPr>
        <p:spPr>
          <a:xfrm>
            <a:off x="398264" y="5171764"/>
            <a:ext cx="4575572" cy="584775"/>
          </a:xfrm>
          <a:prstGeom prst="rect">
            <a:avLst/>
          </a:prstGeom>
          <a:noFill/>
        </p:spPr>
        <p:txBody>
          <a:bodyPr wrap="square">
            <a:spAutoFit/>
          </a:bodyPr>
          <a:lstStyle/>
          <a:p>
            <a:pPr algn="ctr"/>
            <a:r>
              <a:rPr lang="en-US" sz="1600" b="1" dirty="0"/>
              <a:t>Oil Industry Safety Directorate (OISD) – Ministry of Petroleum and Natural Gas</a:t>
            </a:r>
            <a:endParaRPr lang="en-IN" sz="1600" b="1" dirty="0"/>
          </a:p>
        </p:txBody>
      </p:sp>
      <p:cxnSp>
        <p:nvCxnSpPr>
          <p:cNvPr id="16" name="Straight Connector 15">
            <a:extLst>
              <a:ext uri="{FF2B5EF4-FFF2-40B4-BE49-F238E27FC236}">
                <a16:creationId xmlns:a16="http://schemas.microsoft.com/office/drawing/2014/main" id="{BF7CF9F5-2BE6-44F1-987E-EFF16B572D48}"/>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FF673A7-E8F5-4662-A84E-5F3CE9620ADB}"/>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EMERGENCY RESPONSE PLANNING (ERP)</a:t>
            </a:r>
          </a:p>
        </p:txBody>
      </p:sp>
    </p:spTree>
    <p:extLst>
      <p:ext uri="{BB962C8B-B14F-4D97-AF65-F5344CB8AC3E}">
        <p14:creationId xmlns:p14="http://schemas.microsoft.com/office/powerpoint/2010/main" val="33381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B3DE83F-0D61-47D4-AF9F-D0CDFD720054}"/>
              </a:ext>
            </a:extLst>
          </p:cNvPr>
          <p:cNvSpPr>
            <a:spLocks noGrp="1"/>
          </p:cNvSpPr>
          <p:nvPr>
            <p:ph type="dt" sz="half" idx="10"/>
          </p:nvPr>
        </p:nvSpPr>
        <p:spPr/>
        <p:txBody>
          <a:bodyPr/>
          <a:lstStyle/>
          <a:p>
            <a:fld id="{3E836D00-5F9B-4DCC-B37C-D4BBF04CB606}" type="datetime1">
              <a:rPr lang="en-IN" smtClean="0"/>
              <a:t>20-01-2025</a:t>
            </a:fld>
            <a:endParaRPr lang="en-IN"/>
          </a:p>
        </p:txBody>
      </p:sp>
      <p:sp>
        <p:nvSpPr>
          <p:cNvPr id="5" name="Slide Number Placeholder 4">
            <a:extLst>
              <a:ext uri="{FF2B5EF4-FFF2-40B4-BE49-F238E27FC236}">
                <a16:creationId xmlns:a16="http://schemas.microsoft.com/office/drawing/2014/main" id="{8CCCB048-07FE-482A-9163-006CC39D3252}"/>
              </a:ext>
            </a:extLst>
          </p:cNvPr>
          <p:cNvSpPr>
            <a:spLocks noGrp="1"/>
          </p:cNvSpPr>
          <p:nvPr>
            <p:ph type="sldNum" sz="quarter" idx="12"/>
          </p:nvPr>
        </p:nvSpPr>
        <p:spPr/>
        <p:txBody>
          <a:bodyPr/>
          <a:lstStyle/>
          <a:p>
            <a:fld id="{2E3AE14D-FC0C-444C-98A2-B7580AD0B3C0}" type="slidenum">
              <a:rPr lang="en-IN" smtClean="0"/>
              <a:t>9</a:t>
            </a:fld>
            <a:endParaRPr lang="en-IN"/>
          </a:p>
        </p:txBody>
      </p:sp>
      <p:sp>
        <p:nvSpPr>
          <p:cNvPr id="12" name="TextBox 11">
            <a:extLst>
              <a:ext uri="{FF2B5EF4-FFF2-40B4-BE49-F238E27FC236}">
                <a16:creationId xmlns:a16="http://schemas.microsoft.com/office/drawing/2014/main" id="{DE7D4B1C-1CB4-4B57-A57F-AB1771D4DBCE}"/>
              </a:ext>
            </a:extLst>
          </p:cNvPr>
          <p:cNvSpPr txBox="1"/>
          <p:nvPr/>
        </p:nvSpPr>
        <p:spPr>
          <a:xfrm>
            <a:off x="130175" y="808547"/>
            <a:ext cx="8712200" cy="584775"/>
          </a:xfrm>
          <a:prstGeom prst="rect">
            <a:avLst/>
          </a:prstGeom>
          <a:noFill/>
        </p:spPr>
        <p:txBody>
          <a:bodyPr wrap="square">
            <a:spAutoFit/>
          </a:bodyPr>
          <a:lstStyle/>
          <a:p>
            <a:pPr algn="just"/>
            <a:r>
              <a:rPr lang="en-US" sz="1600" b="1" dirty="0">
                <a:solidFill>
                  <a:srgbClr val="0000FF"/>
                </a:solidFill>
              </a:rPr>
              <a:t>Protective </a:t>
            </a:r>
            <a:r>
              <a:rPr lang="en-US" sz="1600" b="1" dirty="0" err="1">
                <a:solidFill>
                  <a:srgbClr val="0000FF"/>
                </a:solidFill>
              </a:rPr>
              <a:t>Equipments</a:t>
            </a:r>
            <a:r>
              <a:rPr lang="en-US" sz="1600" b="1" dirty="0">
                <a:solidFill>
                  <a:srgbClr val="0000FF"/>
                </a:solidFill>
              </a:rPr>
              <a:t> (PPE) </a:t>
            </a:r>
            <a:r>
              <a:rPr lang="en-US" sz="1600" b="1" dirty="0"/>
              <a:t>- </a:t>
            </a:r>
            <a:r>
              <a:rPr lang="en-US" sz="1600" dirty="0"/>
              <a:t>fire-resistant clothing, breathing apparatus, and chemical-resistant gloves.</a:t>
            </a:r>
            <a:endParaRPr lang="en-US" sz="1600" b="1" dirty="0"/>
          </a:p>
        </p:txBody>
      </p:sp>
      <p:pic>
        <p:nvPicPr>
          <p:cNvPr id="8" name="Picture 7">
            <a:extLst>
              <a:ext uri="{FF2B5EF4-FFF2-40B4-BE49-F238E27FC236}">
                <a16:creationId xmlns:a16="http://schemas.microsoft.com/office/drawing/2014/main" id="{DF66911A-6ADA-45A7-9429-0A40F9F3E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25" y="1375679"/>
            <a:ext cx="4761587" cy="2098085"/>
          </a:xfrm>
          <a:prstGeom prst="rect">
            <a:avLst/>
          </a:prstGeom>
        </p:spPr>
      </p:pic>
      <p:grpSp>
        <p:nvGrpSpPr>
          <p:cNvPr id="13" name="Group 12">
            <a:extLst>
              <a:ext uri="{FF2B5EF4-FFF2-40B4-BE49-F238E27FC236}">
                <a16:creationId xmlns:a16="http://schemas.microsoft.com/office/drawing/2014/main" id="{0348F925-91C2-4B5B-B187-3296E03610BD}"/>
              </a:ext>
            </a:extLst>
          </p:cNvPr>
          <p:cNvGrpSpPr/>
          <p:nvPr/>
        </p:nvGrpSpPr>
        <p:grpSpPr>
          <a:xfrm>
            <a:off x="5299680" y="1250538"/>
            <a:ext cx="3344898" cy="2339285"/>
            <a:chOff x="7235424" y="1821310"/>
            <a:chExt cx="3927875" cy="2828822"/>
          </a:xfrm>
        </p:grpSpPr>
        <p:pic>
          <p:nvPicPr>
            <p:cNvPr id="10" name="Picture 9">
              <a:extLst>
                <a:ext uri="{FF2B5EF4-FFF2-40B4-BE49-F238E27FC236}">
                  <a16:creationId xmlns:a16="http://schemas.microsoft.com/office/drawing/2014/main" id="{171C0E18-E61A-43AA-B98F-A9881CB38833}"/>
                </a:ext>
              </a:extLst>
            </p:cNvPr>
            <p:cNvPicPr>
              <a:picLocks noChangeAspect="1"/>
            </p:cNvPicPr>
            <p:nvPr/>
          </p:nvPicPr>
          <p:blipFill rotWithShape="1">
            <a:blip r:embed="rId3">
              <a:extLst>
                <a:ext uri="{28A0092B-C50C-407E-A947-70E740481C1C}">
                  <a14:useLocalDpi xmlns:a14="http://schemas.microsoft.com/office/drawing/2010/main" val="0"/>
                </a:ext>
              </a:extLst>
            </a:blip>
            <a:srcRect l="20044" t="9876" r="16020" b="14568"/>
            <a:stretch/>
          </p:blipFill>
          <p:spPr>
            <a:xfrm>
              <a:off x="7235424" y="2037498"/>
              <a:ext cx="3927875" cy="2612634"/>
            </a:xfrm>
            <a:prstGeom prst="rect">
              <a:avLst/>
            </a:prstGeom>
          </p:spPr>
        </p:pic>
        <p:sp>
          <p:nvSpPr>
            <p:cNvPr id="11" name="Rectangle 10">
              <a:extLst>
                <a:ext uri="{FF2B5EF4-FFF2-40B4-BE49-F238E27FC236}">
                  <a16:creationId xmlns:a16="http://schemas.microsoft.com/office/drawing/2014/main" id="{987DCB01-EE86-42ED-B676-1686FC0E4C86}"/>
                </a:ext>
              </a:extLst>
            </p:cNvPr>
            <p:cNvSpPr/>
            <p:nvPr/>
          </p:nvSpPr>
          <p:spPr>
            <a:xfrm>
              <a:off x="7381874" y="1834312"/>
              <a:ext cx="720000" cy="23754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Level A</a:t>
              </a:r>
              <a:endParaRPr lang="en-IN" sz="1050" b="1" dirty="0">
                <a:solidFill>
                  <a:schemeClr val="tx1"/>
                </a:solidFill>
              </a:endParaRPr>
            </a:p>
          </p:txBody>
        </p:sp>
        <p:sp>
          <p:nvSpPr>
            <p:cNvPr id="18" name="Rectangle 17">
              <a:extLst>
                <a:ext uri="{FF2B5EF4-FFF2-40B4-BE49-F238E27FC236}">
                  <a16:creationId xmlns:a16="http://schemas.microsoft.com/office/drawing/2014/main" id="{CBEA09D8-8F22-4B19-B004-8BA13E566EB1}"/>
                </a:ext>
              </a:extLst>
            </p:cNvPr>
            <p:cNvSpPr/>
            <p:nvPr/>
          </p:nvSpPr>
          <p:spPr>
            <a:xfrm>
              <a:off x="8479361" y="1834312"/>
              <a:ext cx="720000" cy="23754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Level B</a:t>
              </a:r>
              <a:endParaRPr lang="en-IN" sz="1050" b="1" dirty="0">
                <a:solidFill>
                  <a:schemeClr val="tx1"/>
                </a:solidFill>
              </a:endParaRPr>
            </a:p>
          </p:txBody>
        </p:sp>
        <p:sp>
          <p:nvSpPr>
            <p:cNvPr id="19" name="Rectangle 18">
              <a:extLst>
                <a:ext uri="{FF2B5EF4-FFF2-40B4-BE49-F238E27FC236}">
                  <a16:creationId xmlns:a16="http://schemas.microsoft.com/office/drawing/2014/main" id="{30E2AB49-16EE-4134-BD97-C1E74F39F2AC}"/>
                </a:ext>
              </a:extLst>
            </p:cNvPr>
            <p:cNvSpPr/>
            <p:nvPr/>
          </p:nvSpPr>
          <p:spPr>
            <a:xfrm>
              <a:off x="9405362" y="1834311"/>
              <a:ext cx="720000" cy="23754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Level C</a:t>
              </a:r>
              <a:endParaRPr lang="en-IN" sz="1050" b="1" dirty="0">
                <a:solidFill>
                  <a:schemeClr val="tx1"/>
                </a:solidFill>
              </a:endParaRPr>
            </a:p>
          </p:txBody>
        </p:sp>
        <p:sp>
          <p:nvSpPr>
            <p:cNvPr id="20" name="Rectangle 19">
              <a:extLst>
                <a:ext uri="{FF2B5EF4-FFF2-40B4-BE49-F238E27FC236}">
                  <a16:creationId xmlns:a16="http://schemas.microsoft.com/office/drawing/2014/main" id="{9B4499D8-6C77-4A74-A048-969675DF76B1}"/>
                </a:ext>
              </a:extLst>
            </p:cNvPr>
            <p:cNvSpPr/>
            <p:nvPr/>
          </p:nvSpPr>
          <p:spPr>
            <a:xfrm>
              <a:off x="10312314" y="1821310"/>
              <a:ext cx="720000" cy="23754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Level D</a:t>
              </a:r>
              <a:endParaRPr lang="en-IN" sz="1050" b="1" dirty="0">
                <a:solidFill>
                  <a:schemeClr val="tx1"/>
                </a:solidFill>
              </a:endParaRPr>
            </a:p>
          </p:txBody>
        </p:sp>
      </p:grpSp>
      <p:sp>
        <p:nvSpPr>
          <p:cNvPr id="24" name="TextBox 23">
            <a:extLst>
              <a:ext uri="{FF2B5EF4-FFF2-40B4-BE49-F238E27FC236}">
                <a16:creationId xmlns:a16="http://schemas.microsoft.com/office/drawing/2014/main" id="{243311CE-0129-4D82-B2A8-7B41B8D9E665}"/>
              </a:ext>
            </a:extLst>
          </p:cNvPr>
          <p:cNvSpPr txBox="1"/>
          <p:nvPr/>
        </p:nvSpPr>
        <p:spPr>
          <a:xfrm>
            <a:off x="155908" y="4598335"/>
            <a:ext cx="8832183" cy="2308324"/>
          </a:xfrm>
          <a:prstGeom prst="rect">
            <a:avLst/>
          </a:prstGeom>
          <a:noFill/>
        </p:spPr>
        <p:txBody>
          <a:bodyPr wrap="square" numCol="2">
            <a:spAutoFit/>
          </a:bodyPr>
          <a:lstStyle/>
          <a:p>
            <a:pPr marL="214313" indent="-214313">
              <a:buFont typeface="Wingdings" panose="05000000000000000000" pitchFamily="2" charset="2"/>
              <a:buChar char="§"/>
            </a:pPr>
            <a:r>
              <a:rPr lang="en-IN" sz="1400" b="1" dirty="0"/>
              <a:t>Eye and Face Protection: </a:t>
            </a:r>
            <a:r>
              <a:rPr lang="en-IN" sz="1400" dirty="0"/>
              <a:t>ANSI Z87.1-2010, ANSI Z87.1-2003, or ANSI Z87.1-1989(R1998).</a:t>
            </a:r>
          </a:p>
          <a:p>
            <a:pPr marL="214313" indent="-214313">
              <a:buFont typeface="Wingdings" panose="05000000000000000000" pitchFamily="2" charset="2"/>
              <a:buChar char="§"/>
            </a:pPr>
            <a:endParaRPr lang="en-IN" sz="1400" dirty="0"/>
          </a:p>
          <a:p>
            <a:pPr marL="214313" indent="-214313">
              <a:buFont typeface="Wingdings" panose="05000000000000000000" pitchFamily="2" charset="2"/>
              <a:buChar char="§"/>
            </a:pPr>
            <a:r>
              <a:rPr lang="en-IN" sz="1400" b="1" dirty="0"/>
              <a:t>Head Protection:</a:t>
            </a:r>
            <a:r>
              <a:rPr lang="en-IN" sz="1400" dirty="0"/>
              <a:t> ANSI Z89.1-2009, ANSI Z89.1-2003, or ANSI Z89.1-1997.</a:t>
            </a:r>
          </a:p>
          <a:p>
            <a:pPr marL="214313" indent="-214313">
              <a:buFont typeface="Wingdings" panose="05000000000000000000" pitchFamily="2" charset="2"/>
              <a:buChar char="§"/>
            </a:pPr>
            <a:endParaRPr lang="en-IN" sz="1400" dirty="0"/>
          </a:p>
          <a:p>
            <a:pPr marL="214313" indent="-214313">
              <a:buFont typeface="Wingdings" panose="05000000000000000000" pitchFamily="2" charset="2"/>
              <a:buChar char="§"/>
            </a:pPr>
            <a:endParaRPr lang="en-IN" sz="1400" dirty="0"/>
          </a:p>
          <a:p>
            <a:pPr marL="214313" indent="-214313">
              <a:buFont typeface="Wingdings" panose="05000000000000000000" pitchFamily="2" charset="2"/>
              <a:buChar char="§"/>
            </a:pPr>
            <a:endParaRPr lang="en-IN" sz="1400" dirty="0"/>
          </a:p>
          <a:p>
            <a:pPr marL="214313" indent="-214313">
              <a:buFont typeface="Wingdings" panose="05000000000000000000" pitchFamily="2" charset="2"/>
              <a:buChar char="§"/>
            </a:pPr>
            <a:endParaRPr lang="en-IN" sz="1400" dirty="0"/>
          </a:p>
          <a:p>
            <a:pPr marL="214313" indent="-214313">
              <a:buFont typeface="Wingdings" panose="05000000000000000000" pitchFamily="2" charset="2"/>
              <a:buChar char="§"/>
            </a:pPr>
            <a:endParaRPr lang="en-IN" sz="1400" dirty="0"/>
          </a:p>
          <a:p>
            <a:pPr marL="214313" indent="-214313">
              <a:buFont typeface="Wingdings" panose="05000000000000000000" pitchFamily="2" charset="2"/>
              <a:buChar char="§"/>
            </a:pPr>
            <a:r>
              <a:rPr lang="en-IN" sz="1400" b="1" dirty="0"/>
              <a:t>Foot Protection: </a:t>
            </a:r>
            <a:r>
              <a:rPr lang="en-IN" sz="1400" dirty="0"/>
              <a:t>ASTMF-2412-2005 and ASTMF-2413-2005, ANSI Z41-1999, or ANSI Z41-1991.</a:t>
            </a:r>
          </a:p>
          <a:p>
            <a:pPr marL="214313" indent="-214313">
              <a:buFont typeface="Wingdings" panose="05000000000000000000" pitchFamily="2" charset="2"/>
              <a:buChar char="§"/>
            </a:pPr>
            <a:endParaRPr lang="en-IN" sz="1400" dirty="0"/>
          </a:p>
          <a:p>
            <a:pPr marL="214313" indent="-214313">
              <a:buFont typeface="Wingdings" panose="05000000000000000000" pitchFamily="2" charset="2"/>
              <a:buChar char="§"/>
            </a:pPr>
            <a:r>
              <a:rPr lang="en-IN" sz="1400" b="1" dirty="0"/>
              <a:t>Electrical Rubber Insulating Equipment: </a:t>
            </a:r>
            <a:r>
              <a:rPr lang="en-IN" sz="1400" dirty="0"/>
              <a:t>ASTM D120-09, ASTM D-178-01 (2010), ASTM D-1048-12, ASTM D-1049-98 (2010), ASTM D-1050-05 (2011), or ASTM D1051-08.</a:t>
            </a:r>
          </a:p>
        </p:txBody>
      </p:sp>
      <p:sp>
        <p:nvSpPr>
          <p:cNvPr id="27" name="TextBox 26">
            <a:extLst>
              <a:ext uri="{FF2B5EF4-FFF2-40B4-BE49-F238E27FC236}">
                <a16:creationId xmlns:a16="http://schemas.microsoft.com/office/drawing/2014/main" id="{6E2049BB-8539-4578-89B2-4B06A88B7576}"/>
              </a:ext>
            </a:extLst>
          </p:cNvPr>
          <p:cNvSpPr txBox="1"/>
          <p:nvPr/>
        </p:nvSpPr>
        <p:spPr>
          <a:xfrm>
            <a:off x="1" y="3924802"/>
            <a:ext cx="9126000" cy="338554"/>
          </a:xfrm>
          <a:prstGeom prst="rect">
            <a:avLst/>
          </a:prstGeom>
          <a:noFill/>
          <a:ln w="28575">
            <a:solidFill>
              <a:srgbClr val="0000FF"/>
            </a:solidFill>
          </a:ln>
        </p:spPr>
        <p:txBody>
          <a:bodyPr wrap="square">
            <a:spAutoFit/>
          </a:bodyPr>
          <a:lstStyle/>
          <a:p>
            <a:pPr algn="ctr"/>
            <a:r>
              <a:rPr lang="en-IN" sz="1600" b="1" dirty="0">
                <a:solidFill>
                  <a:srgbClr val="0000FF"/>
                </a:solidFill>
              </a:rPr>
              <a:t>Occupational Safety and Hazard Administration (OSHA) requires PPE to meet the following ANSI standards</a:t>
            </a:r>
          </a:p>
        </p:txBody>
      </p:sp>
      <p:sp>
        <p:nvSpPr>
          <p:cNvPr id="30" name="TextBox 29">
            <a:extLst>
              <a:ext uri="{FF2B5EF4-FFF2-40B4-BE49-F238E27FC236}">
                <a16:creationId xmlns:a16="http://schemas.microsoft.com/office/drawing/2014/main" id="{74AA1A66-810D-4B46-9440-B306F00F445F}"/>
              </a:ext>
            </a:extLst>
          </p:cNvPr>
          <p:cNvSpPr txBox="1"/>
          <p:nvPr/>
        </p:nvSpPr>
        <p:spPr>
          <a:xfrm>
            <a:off x="130174" y="3498398"/>
            <a:ext cx="4818437" cy="276999"/>
          </a:xfrm>
          <a:prstGeom prst="rect">
            <a:avLst/>
          </a:prstGeom>
          <a:noFill/>
        </p:spPr>
        <p:txBody>
          <a:bodyPr wrap="square">
            <a:spAutoFit/>
          </a:bodyPr>
          <a:lstStyle/>
          <a:p>
            <a:r>
              <a:rPr lang="en-IN" sz="1200" b="1" dirty="0"/>
              <a:t>https://www.osha.gov/sites/default/files/publications/osha3151.pdf</a:t>
            </a:r>
          </a:p>
        </p:txBody>
      </p:sp>
      <p:sp>
        <p:nvSpPr>
          <p:cNvPr id="31" name="TextBox 30">
            <a:extLst>
              <a:ext uri="{FF2B5EF4-FFF2-40B4-BE49-F238E27FC236}">
                <a16:creationId xmlns:a16="http://schemas.microsoft.com/office/drawing/2014/main" id="{FFB6C159-A462-42D4-B26B-090A1FE8CFB6}"/>
              </a:ext>
            </a:extLst>
          </p:cNvPr>
          <p:cNvSpPr txBox="1"/>
          <p:nvPr/>
        </p:nvSpPr>
        <p:spPr>
          <a:xfrm>
            <a:off x="3694743" y="1375232"/>
            <a:ext cx="1253869" cy="230832"/>
          </a:xfrm>
          <a:prstGeom prst="rect">
            <a:avLst/>
          </a:prstGeom>
          <a:noFill/>
        </p:spPr>
        <p:txBody>
          <a:bodyPr wrap="none" rtlCol="0">
            <a:spAutoFit/>
          </a:bodyPr>
          <a:lstStyle/>
          <a:p>
            <a:r>
              <a:rPr lang="en-US" sz="900" dirty="0">
                <a:solidFill>
                  <a:schemeClr val="bg1"/>
                </a:solidFill>
              </a:rPr>
              <a:t>Source: Google Images</a:t>
            </a:r>
            <a:endParaRPr lang="en-IN" sz="900" dirty="0">
              <a:solidFill>
                <a:schemeClr val="bg1"/>
              </a:solidFill>
            </a:endParaRPr>
          </a:p>
        </p:txBody>
      </p:sp>
      <p:sp>
        <p:nvSpPr>
          <p:cNvPr id="21" name="TextBox 20">
            <a:extLst>
              <a:ext uri="{FF2B5EF4-FFF2-40B4-BE49-F238E27FC236}">
                <a16:creationId xmlns:a16="http://schemas.microsoft.com/office/drawing/2014/main" id="{FE1B154A-AAB6-431E-9365-E616DECC26DE}"/>
              </a:ext>
            </a:extLst>
          </p:cNvPr>
          <p:cNvSpPr txBox="1"/>
          <p:nvPr/>
        </p:nvSpPr>
        <p:spPr>
          <a:xfrm>
            <a:off x="5424394" y="3560784"/>
            <a:ext cx="3264684" cy="276999"/>
          </a:xfrm>
          <a:prstGeom prst="rect">
            <a:avLst/>
          </a:prstGeom>
          <a:noFill/>
        </p:spPr>
        <p:txBody>
          <a:bodyPr wrap="square">
            <a:spAutoFit/>
          </a:bodyPr>
          <a:lstStyle/>
          <a:p>
            <a:pPr algn="ctr"/>
            <a:r>
              <a:rPr lang="en-IN" sz="1200" b="1" dirty="0"/>
              <a:t>American National Standards Institute (ANSI)</a:t>
            </a:r>
          </a:p>
        </p:txBody>
      </p:sp>
      <p:cxnSp>
        <p:nvCxnSpPr>
          <p:cNvPr id="22" name="Straight Connector 21">
            <a:extLst>
              <a:ext uri="{FF2B5EF4-FFF2-40B4-BE49-F238E27FC236}">
                <a16:creationId xmlns:a16="http://schemas.microsoft.com/office/drawing/2014/main" id="{1B609349-AD1F-4DEB-9E3B-B6D47BE3AE3C}"/>
              </a:ext>
            </a:extLst>
          </p:cNvPr>
          <p:cNvCxnSpPr>
            <a:cxnSpLocks/>
          </p:cNvCxnSpPr>
          <p:nvPr/>
        </p:nvCxnSpPr>
        <p:spPr>
          <a:xfrm>
            <a:off x="0" y="6344183"/>
            <a:ext cx="9126000" cy="0"/>
          </a:xfrm>
          <a:prstGeom prst="line">
            <a:avLst/>
          </a:prstGeom>
          <a:ln w="50800">
            <a:solidFill>
              <a:srgbClr val="29197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70F033E-0D32-458C-9C6C-CA4AFB65E51A}"/>
              </a:ext>
            </a:extLst>
          </p:cNvPr>
          <p:cNvSpPr txBox="1"/>
          <p:nvPr/>
        </p:nvSpPr>
        <p:spPr>
          <a:xfrm>
            <a:off x="130175" y="414623"/>
            <a:ext cx="6177492" cy="461665"/>
          </a:xfrm>
          <a:prstGeom prst="rect">
            <a:avLst/>
          </a:prstGeom>
          <a:noFill/>
        </p:spPr>
        <p:txBody>
          <a:bodyPr wrap="square">
            <a:spAutoFit/>
          </a:bodyPr>
          <a:lstStyle/>
          <a:p>
            <a:r>
              <a:rPr lang="en-US" sz="2400" b="1" dirty="0">
                <a:solidFill>
                  <a:srgbClr val="291973"/>
                </a:solidFill>
                <a:latin typeface="Calibri" panose="020F0502020204030204" pitchFamily="34" charset="0"/>
                <a:ea typeface="Calibri" panose="020F0502020204030204" pitchFamily="34" charset="0"/>
                <a:cs typeface="Calibri" panose="020F0502020204030204" pitchFamily="34" charset="0"/>
              </a:rPr>
              <a:t>PERSONAL SAFETY</a:t>
            </a:r>
          </a:p>
        </p:txBody>
      </p:sp>
    </p:spTree>
    <p:extLst>
      <p:ext uri="{BB962C8B-B14F-4D97-AF65-F5344CB8AC3E}">
        <p14:creationId xmlns:p14="http://schemas.microsoft.com/office/powerpoint/2010/main" val="8661570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7C00623F0FAD489F7A3F226CF554D8" ma:contentTypeVersion="4" ma:contentTypeDescription="Create a new document." ma:contentTypeScope="" ma:versionID="89b095b8504aec260993bc99b17ced88">
  <xsd:schema xmlns:xsd="http://www.w3.org/2001/XMLSchema" xmlns:xs="http://www.w3.org/2001/XMLSchema" xmlns:p="http://schemas.microsoft.com/office/2006/metadata/properties" xmlns:ns2="d321180e-5e90-47ea-bfd3-5143d168c9c8" targetNamespace="http://schemas.microsoft.com/office/2006/metadata/properties" ma:root="true" ma:fieldsID="7ba0cdc44237aaeeb5b0e343b1712d77" ns2:_="">
    <xsd:import namespace="d321180e-5e90-47ea-bfd3-5143d168c9c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21180e-5e90-47ea-bfd3-5143d168c9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6BD9D1-F580-4ECC-AC14-39775316CB58}"/>
</file>

<file path=customXml/itemProps2.xml><?xml version="1.0" encoding="utf-8"?>
<ds:datastoreItem xmlns:ds="http://schemas.openxmlformats.org/officeDocument/2006/customXml" ds:itemID="{98B118B6-DBEA-4B9F-9C42-795C56170D54}"/>
</file>

<file path=customXml/itemProps3.xml><?xml version="1.0" encoding="utf-8"?>
<ds:datastoreItem xmlns:ds="http://schemas.openxmlformats.org/officeDocument/2006/customXml" ds:itemID="{0AB52C4C-7583-4DF7-ACF9-F7B8DD849452}"/>
</file>

<file path=docProps/app.xml><?xml version="1.0" encoding="utf-8"?>
<Properties xmlns="http://schemas.openxmlformats.org/officeDocument/2006/extended-properties" xmlns:vt="http://schemas.openxmlformats.org/officeDocument/2006/docPropsVTypes">
  <Template>Office Theme</Template>
  <TotalTime>118</TotalTime>
  <Words>1623</Words>
  <Application>Microsoft Office PowerPoint</Application>
  <PresentationFormat>On-screen Show (4:3)</PresentationFormat>
  <Paragraphs>247</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Joydip Chaudhuri</dc:creator>
  <cp:lastModifiedBy>Joydip Chaudhuri</cp:lastModifiedBy>
  <cp:revision>34</cp:revision>
  <dcterms:created xsi:type="dcterms:W3CDTF">2024-11-09T11:36:18Z</dcterms:created>
  <dcterms:modified xsi:type="dcterms:W3CDTF">2025-01-20T11:59:07Z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0x010100297C00623F0FAD489F7A3F226CF554D8</vt:lpwstr>
  </property>
</Properties>
</file>